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notesMasterIdLst>
    <p:notesMasterId r:id="rId25"/>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fr-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779"/>
    <p:restoredTop sz="68427"/>
  </p:normalViewPr>
  <p:slideViewPr>
    <p:cSldViewPr snapToGrid="0">
      <p:cViewPr varScale="1">
        <p:scale>
          <a:sx n="105" d="100"/>
          <a:sy n="105" d="100"/>
        </p:scale>
        <p:origin x="62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jpe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4BD8A5-6CEB-4742-8C78-0B316B6A454A}" type="datetimeFigureOut">
              <a:rPr lang="en-GB" smtClean="0"/>
              <a:t>30/01/2023</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1808D-F203-A646-B71C-B52AF66832B1}" type="slidenum">
              <a:rPr lang="en-GB" smtClean="0"/>
              <a:t>‹N°›</a:t>
            </a:fld>
            <a:endParaRPr lang="en-GB"/>
          </a:p>
        </p:txBody>
      </p:sp>
    </p:spTree>
    <p:extLst>
      <p:ext uri="{BB962C8B-B14F-4D97-AF65-F5344CB8AC3E}">
        <p14:creationId xmlns:p14="http://schemas.microsoft.com/office/powerpoint/2010/main" val="10662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How do you make sure users actually have the bitcoins they claim to have when they spend them? How to ensure that they do not spend the same bitcoins with several people at the same time?</a:t>
            </a:r>
          </a:p>
          <a:p>
            <a:r>
              <a:rPr lang="en-GB" dirty="0"/>
              <a:t>With the Internet, we are able to transfer information very easily. I can send you a music file and you can download it to your computer. I will keep it on my post and you will have a copy on yours.</a:t>
            </a:r>
          </a:p>
          <a:p>
            <a:r>
              <a:rPr lang="en-GB" dirty="0"/>
              <a:t>With money, it's a little different.</a:t>
            </a:r>
          </a:p>
          <a:p>
            <a:r>
              <a:rPr lang="en-GB" dirty="0"/>
              <a:t>If I send you bitcoins, it is desirable that I no longer have them and cannot send them to another.</a:t>
            </a:r>
          </a:p>
          <a:p>
            <a:r>
              <a:rPr lang="en-GB" dirty="0"/>
              <a:t>It's also desirable that I can't roll back once the transaction is committed.</a:t>
            </a:r>
          </a:p>
          <a:p>
            <a:endParaRPr lang="en-GB" dirty="0"/>
          </a:p>
          <a:p>
            <a:r>
              <a:rPr lang="en-GB" dirty="0"/>
              <a:t>Blockchain: distributed database that records the signed transactions of its users by grouping them into blocks, cryptographically linked to each other, and which uses a consensus method to synchronize the different nodes / servers of its network with each other.</a:t>
            </a:r>
          </a:p>
          <a:p>
            <a:endParaRPr lang="en-GB" dirty="0"/>
          </a:p>
          <a:p>
            <a:r>
              <a:rPr lang="en-GB" dirty="0"/>
              <a:t>Here we have a first approach to blockchains. We have two blocks following each other. At the top, the "header". And below all the transactions listed on this block.</a:t>
            </a:r>
          </a:p>
          <a:p>
            <a:r>
              <a:rPr lang="en-GB" dirty="0"/>
              <a:t>We can see that the header of the block is made up of several elements. Previous hash, timestamp, nonce, transaction hash.</a:t>
            </a:r>
          </a:p>
          <a:p>
            <a:r>
              <a:rPr lang="en-GB" dirty="0"/>
              <a:t>What must be understood here is that the main technical property of blockchain technology is that all the blocks follow each other, with a link that is made by registering a property of the previous block, which makes it possible to truly trace a chain of blocks, and therefore an unfalsifiable history.</a:t>
            </a:r>
          </a:p>
          <a:p>
            <a:endParaRPr lang="en-GB" dirty="0"/>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3</a:t>
            </a:fld>
            <a:endParaRPr lang="en-GB"/>
          </a:p>
        </p:txBody>
      </p:sp>
    </p:spTree>
    <p:extLst>
      <p:ext uri="{BB962C8B-B14F-4D97-AF65-F5344CB8AC3E}">
        <p14:creationId xmlns:p14="http://schemas.microsoft.com/office/powerpoint/2010/main" val="1438534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b="1" dirty="0"/>
              <a:t>OPCODES</a:t>
            </a:r>
          </a:p>
          <a:p>
            <a:endParaRPr lang="en-GB" b="0" dirty="0"/>
          </a:p>
          <a:p>
            <a:r>
              <a:rPr lang="en-GB" b="0" dirty="0"/>
              <a:t>In order to register a smart contract on the Blockchain, we must go through an essential step that is compilation.</a:t>
            </a:r>
          </a:p>
          <a:p>
            <a:endParaRPr lang="en-GB" b="0" dirty="0"/>
          </a:p>
          <a:p>
            <a:r>
              <a:rPr lang="en-GB" b="0" dirty="0"/>
              <a:t>The compilation allows the translation of high-level language such as Solidity to a low-level language understandable by the machine. This translation is done at the Ethereum virtual machine (EVM) level by the compiler to obtain machine instructions called opcode.</a:t>
            </a:r>
          </a:p>
          <a:p>
            <a:endParaRPr lang="en-GB" b="0" dirty="0"/>
          </a:p>
          <a:p>
            <a:r>
              <a:rPr lang="en-GB" b="0" dirty="0"/>
              <a:t>These opcodes are intended to perform specific tasks. Here is the list of the different opcodes available today:</a:t>
            </a:r>
          </a:p>
          <a:p>
            <a:r>
              <a:rPr lang="en-GB" b="0" dirty="0"/>
              <a:t>https://</a:t>
            </a:r>
            <a:r>
              <a:rPr lang="en-GB" b="0" dirty="0" err="1"/>
              <a:t>github.com</a:t>
            </a:r>
            <a:r>
              <a:rPr lang="en-GB" b="0" dirty="0"/>
              <a:t>/</a:t>
            </a:r>
            <a:r>
              <a:rPr lang="en-GB" b="0" dirty="0" err="1"/>
              <a:t>crytic</a:t>
            </a:r>
            <a:r>
              <a:rPr lang="en-GB" b="0" dirty="0"/>
              <a:t>/</a:t>
            </a:r>
            <a:r>
              <a:rPr lang="en-GB" b="0" dirty="0" err="1"/>
              <a:t>evm</a:t>
            </a:r>
            <a:r>
              <a:rPr lang="en-GB" b="0" dirty="0"/>
              <a:t>-opcodes</a:t>
            </a:r>
          </a:p>
          <a:p>
            <a:endParaRPr lang="en-GB" b="0" dirty="0"/>
          </a:p>
          <a:p>
            <a:r>
              <a:rPr lang="en-GB" b="1" dirty="0"/>
              <a:t>BYTECODES</a:t>
            </a:r>
          </a:p>
          <a:p>
            <a:endParaRPr lang="en-GB" b="0" dirty="0"/>
          </a:p>
          <a:p>
            <a:r>
              <a:rPr lang="en-GB" b="0" dirty="0"/>
              <a:t>In order to efficiently store opcodes, they are coded in bytecode. Each opcode has allocated one byte (for example, STOP is 0x00). It is this bytecode that will be recorded on the Blockchain.</a:t>
            </a:r>
          </a:p>
          <a:p>
            <a:endParaRPr lang="en-GB" b="0" dirty="0"/>
          </a:p>
          <a:p>
            <a:r>
              <a:rPr lang="en-GB" b="0" dirty="0"/>
              <a:t>(Have you ever wondered why there is an "Ox" in front of your wallet address, your hash transaction or even the bytecode of a smart contract?</a:t>
            </a:r>
          </a:p>
          <a:p>
            <a:endParaRPr lang="en-GB" b="0" dirty="0"/>
          </a:p>
          <a:p>
            <a:r>
              <a:rPr lang="en-GB" b="0" dirty="0"/>
              <a:t>Anything that starts with "Ox" simply means that the value is in hexadecimal format.</a:t>
            </a:r>
          </a:p>
          <a:p>
            <a:endParaRPr lang="en-GB" b="0" dirty="0"/>
          </a:p>
          <a:p>
            <a:r>
              <a:rPr lang="en-GB" b="0" dirty="0"/>
              <a:t>Why in hexadecimal?</a:t>
            </a:r>
          </a:p>
          <a:p>
            <a:endParaRPr lang="en-GB" b="0" dirty="0"/>
          </a:p>
          <a:p>
            <a:r>
              <a:rPr lang="en-GB" b="0" dirty="0"/>
              <a:t>Because this is the language that the EVM understands! It is not mandatory to have an "Ox" in front of a hexadecimal because ('EVM will treat any value as a hexadecimal, regardless of its shape (by adding "O×").</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12</a:t>
            </a:fld>
            <a:endParaRPr lang="en-GB"/>
          </a:p>
        </p:txBody>
      </p:sp>
    </p:spTree>
    <p:extLst>
      <p:ext uri="{BB962C8B-B14F-4D97-AF65-F5344CB8AC3E}">
        <p14:creationId xmlns:p14="http://schemas.microsoft.com/office/powerpoint/2010/main" val="1105023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https://</a:t>
            </a:r>
            <a:r>
              <a:rPr lang="en-GB" dirty="0" err="1"/>
              <a:t>create.kahoot.it</a:t>
            </a:r>
            <a:r>
              <a:rPr lang="en-GB" dirty="0"/>
              <a:t>/share/quiz-bytecodes-opcodes/ffdfb45e-ad82-471a-979e-cdf54bf05b1f</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13</a:t>
            </a:fld>
            <a:endParaRPr lang="en-GB"/>
          </a:p>
        </p:txBody>
      </p:sp>
    </p:spTree>
    <p:extLst>
      <p:ext uri="{BB962C8B-B14F-4D97-AF65-F5344CB8AC3E}">
        <p14:creationId xmlns:p14="http://schemas.microsoft.com/office/powerpoint/2010/main" val="3174370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On Ethereum, a developer writes his smart contract that he will compile. Once validated, it publishes it on the network! How does he send it? The developer will use a development environment, or an online tool, which we will see later. The tools will call a remote node, synchronized with the blockchain, to publish the smart contract. We will of course come back to it later.</a:t>
            </a:r>
          </a:p>
          <a:p>
            <a:endParaRPr lang="en-GB" dirty="0"/>
          </a:p>
          <a:p>
            <a:r>
              <a:rPr lang="en-GB" dirty="0"/>
              <a:t>From this stage, everyone will be able to interact with the contract, and it can no longer be modified.</a:t>
            </a:r>
          </a:p>
          <a:p>
            <a:endParaRPr lang="en-GB" dirty="0"/>
          </a:p>
          <a:p>
            <a:r>
              <a:rPr lang="en-GB" dirty="0"/>
              <a:t>But how to interact with this contract?</a:t>
            </a:r>
          </a:p>
          <a:p>
            <a:endParaRPr lang="en-GB" dirty="0"/>
          </a:p>
          <a:p>
            <a:r>
              <a:rPr lang="en-GB" dirty="0"/>
              <a:t>When the contract is published, a unique address is assigned to it. Users of the application can use a specific function via a transaction that triggers the execution of the contract code.</a:t>
            </a:r>
          </a:p>
          <a:p>
            <a:endParaRPr lang="en-GB" dirty="0"/>
          </a:p>
          <a:p>
            <a:r>
              <a:rPr lang="en-GB" dirty="0"/>
              <a:t>It will be enough for the user to have an abstraction of the contract and his address to call him!</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14</a:t>
            </a:fld>
            <a:endParaRPr lang="en-GB"/>
          </a:p>
        </p:txBody>
      </p:sp>
    </p:spTree>
    <p:extLst>
      <p:ext uri="{BB962C8B-B14F-4D97-AF65-F5344CB8AC3E}">
        <p14:creationId xmlns:p14="http://schemas.microsoft.com/office/powerpoint/2010/main" val="3205477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Remix is a powerful and open source tool that helps you write smart contracts (in Solidity or </a:t>
            </a:r>
            <a:r>
              <a:rPr lang="en-GB" dirty="0" err="1"/>
              <a:t>Vyper</a:t>
            </a:r>
            <a:r>
              <a:rPr lang="en-GB" dirty="0"/>
              <a:t>) directly from your browser. This IDE (Integrated Development Environment) written in JavaScript, can be used both in the browser and locally.</a:t>
            </a:r>
          </a:p>
          <a:p>
            <a:endParaRPr lang="en-GB" dirty="0"/>
          </a:p>
          <a:p>
            <a:r>
              <a:rPr lang="en-GB" dirty="0"/>
              <a:t>Remix also allows you to test, debug and deploy smart contracts and much more.</a:t>
            </a:r>
          </a:p>
          <a:p>
            <a:endParaRPr lang="en-GB" dirty="0"/>
          </a:p>
          <a:p>
            <a:r>
              <a:rPr lang="en-GB" dirty="0"/>
              <a:t>It is accessible at https://</a:t>
            </a:r>
            <a:r>
              <a:rPr lang="en-GB" dirty="0" err="1"/>
              <a:t>remix.ethereum.org</a:t>
            </a:r>
            <a:r>
              <a:rPr lang="en-GB" dirty="0"/>
              <a:t>.</a:t>
            </a:r>
          </a:p>
          <a:p>
            <a:endParaRPr lang="en-GB" dirty="0"/>
          </a:p>
          <a:p>
            <a:endParaRPr lang="en-GB" dirty="0"/>
          </a:p>
          <a:p>
            <a:r>
              <a:rPr lang="en-GB" b="1" i="1" dirty="0"/>
              <a:t>REMIX: THE POSITIVE POINTS</a:t>
            </a:r>
          </a:p>
          <a:p>
            <a:endParaRPr lang="en-GB" dirty="0"/>
          </a:p>
          <a:p>
            <a:r>
              <a:rPr lang="en-GB" dirty="0"/>
              <a:t>Remix is very practical and very relevant to learn to code on Solidity for several reasons:</a:t>
            </a:r>
          </a:p>
          <a:p>
            <a:endParaRPr lang="en-GB" dirty="0"/>
          </a:p>
          <a:p>
            <a:r>
              <a:rPr lang="en-GB" dirty="0"/>
              <a:t>• Easy to use and configure. You do not need to install anything, everything is integrated and accessible by your browser.</a:t>
            </a:r>
          </a:p>
          <a:p>
            <a:r>
              <a:rPr lang="en-GB" dirty="0"/>
              <a:t>• Automatically has the latest versions of Solidity.</a:t>
            </a:r>
          </a:p>
          <a:p>
            <a:r>
              <a:rPr lang="en-GB" dirty="0"/>
              <a:t>• Has a built-in debugger.</a:t>
            </a:r>
          </a:p>
          <a:p>
            <a:r>
              <a:rPr lang="en-GB" dirty="0"/>
              <a:t>• Allows you to compile and execute smart contracts instantly on any network of the Ethereum Blockchain (</a:t>
            </a:r>
            <a:r>
              <a:rPr lang="en-GB" dirty="0" err="1"/>
              <a:t>mainnet</a:t>
            </a:r>
            <a:r>
              <a:rPr lang="en-GB" dirty="0"/>
              <a:t>, </a:t>
            </a:r>
            <a:r>
              <a:rPr lang="en-GB" dirty="0" err="1"/>
              <a:t>testnet</a:t>
            </a:r>
            <a:r>
              <a:rPr lang="en-GB" dirty="0"/>
              <a:t> or even private).</a:t>
            </a:r>
          </a:p>
          <a:p>
            <a:r>
              <a:rPr lang="en-GB" dirty="0"/>
              <a:t>• Has a </a:t>
            </a:r>
            <a:r>
              <a:rPr lang="en-GB" dirty="0" err="1"/>
              <a:t>Javascript</a:t>
            </a:r>
            <a:r>
              <a:rPr lang="en-GB" dirty="0"/>
              <a:t> VM that allows you to simulate a private Blockchain to facilitate use and learning. To perform tests, an Ethereum account list is created where each account is fed 100 ETH.</a:t>
            </a:r>
          </a:p>
          <a:p>
            <a:endParaRPr lang="en-GB" dirty="0"/>
          </a:p>
          <a:p>
            <a:r>
              <a:rPr lang="en-GB" b="1" dirty="0"/>
              <a:t>REMIX: THE NEGATIVE POINTS</a:t>
            </a:r>
          </a:p>
          <a:p>
            <a:endParaRPr lang="en-GB" dirty="0"/>
          </a:p>
          <a:p>
            <a:r>
              <a:rPr lang="en-GB" dirty="0"/>
              <a:t>You have understood it! Remix is very practical, however it has its own disadvantages, including:</a:t>
            </a:r>
          </a:p>
          <a:p>
            <a:endParaRPr lang="en-GB" dirty="0"/>
          </a:p>
          <a:p>
            <a:r>
              <a:rPr lang="en-GB" dirty="0"/>
              <a:t>• Online IDE and therefore you have to think about managing files and using the desktop version or publishing smart contracts on </a:t>
            </a:r>
            <a:r>
              <a:rPr lang="en-GB" dirty="0" err="1"/>
              <a:t>github</a:t>
            </a:r>
            <a:r>
              <a:rPr lang="en-GB" dirty="0"/>
              <a:t> to avoid any loss</a:t>
            </a:r>
          </a:p>
          <a:p>
            <a:r>
              <a:rPr lang="en-GB" dirty="0"/>
              <a:t>• Non-management of complex projects. Its use is limited to the creation of smart contracts. So, to create Blockchain projects you have to go through another IDE (visual studio code, </a:t>
            </a:r>
            <a:r>
              <a:rPr lang="en-GB" dirty="0" err="1"/>
              <a:t>webStorm</a:t>
            </a:r>
            <a:r>
              <a:rPr lang="en-GB" dirty="0"/>
              <a:t>, Ethereum studio....)</a:t>
            </a:r>
          </a:p>
          <a:p>
            <a:endParaRPr lang="en-GB" dirty="0"/>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15</a:t>
            </a:fld>
            <a:endParaRPr lang="en-GB"/>
          </a:p>
        </p:txBody>
      </p:sp>
    </p:spTree>
    <p:extLst>
      <p:ext uri="{BB962C8B-B14F-4D97-AF65-F5344CB8AC3E}">
        <p14:creationId xmlns:p14="http://schemas.microsoft.com/office/powerpoint/2010/main" val="40435523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Any Solidity source code must start with a "pragma version" - a declaration of the Solidity compiler version that this code must use. This prevents future versions of the compiler from introducing changes that could break your code.</a:t>
            </a:r>
          </a:p>
          <a:p>
            <a:endParaRPr lang="en-GB" dirty="0"/>
          </a:p>
          <a:p>
            <a:r>
              <a:rPr lang="en-GB" dirty="0"/>
              <a:t>As part of this workshop, we will use any compiler version between 0.8.0 (included) and 0.8.9 (exclusive). It looks like this</a:t>
            </a:r>
          </a:p>
          <a:p>
            <a:r>
              <a:rPr lang="en-GB" dirty="0"/>
              <a:t>Pragma solidity &gt;=0.8.0 &lt;0.8.9;</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16</a:t>
            </a:fld>
            <a:endParaRPr lang="en-GB"/>
          </a:p>
        </p:txBody>
      </p:sp>
    </p:spTree>
    <p:extLst>
      <p:ext uri="{BB962C8B-B14F-4D97-AF65-F5344CB8AC3E}">
        <p14:creationId xmlns:p14="http://schemas.microsoft.com/office/powerpoint/2010/main" val="7268122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In a contract called </a:t>
            </a:r>
            <a:r>
              <a:rPr lang="en-GB" dirty="0" err="1"/>
              <a:t>SimpleStorage</a:t>
            </a:r>
            <a:r>
              <a:rPr lang="en-GB" dirty="0"/>
              <a:t>, store a integer called data, add two functions, set() that doesn’t return anything, just set data to the value we pass as parameter, and get() that return data</a:t>
            </a:r>
          </a:p>
          <a:p>
            <a:endParaRPr lang="en-GB" dirty="0"/>
          </a:p>
          <a:p>
            <a:endParaRPr lang="en-GB" dirty="0"/>
          </a:p>
          <a:p>
            <a:endParaRPr lang="en-GB" dirty="0"/>
          </a:p>
          <a:p>
            <a:r>
              <a:rPr lang="en-GB" dirty="0"/>
              <a:t>Deploy the following smart contract on the using remix.</a:t>
            </a:r>
          </a:p>
          <a:p>
            <a:endParaRPr lang="en-GB" dirty="0"/>
          </a:p>
          <a:p>
            <a:r>
              <a:rPr lang="en-GB" dirty="0"/>
              <a:t>First open the contract you want to deploy, then click on the solidity logo on the left and click on compile. Once it’s done click on the Ethereum logo and then on deploy.</a:t>
            </a:r>
          </a:p>
          <a:p>
            <a:r>
              <a:rPr lang="en-GB" dirty="0"/>
              <a:t>Now that your contract is deployed you can see just under an interface with buttons in order to interact with your contract !</a:t>
            </a:r>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17</a:t>
            </a:fld>
            <a:endParaRPr lang="en-GB"/>
          </a:p>
        </p:txBody>
      </p:sp>
    </p:spTree>
    <p:extLst>
      <p:ext uri="{BB962C8B-B14F-4D97-AF65-F5344CB8AC3E}">
        <p14:creationId xmlns:p14="http://schemas.microsoft.com/office/powerpoint/2010/main" val="504768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Little quiz about remix</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18</a:t>
            </a:fld>
            <a:endParaRPr lang="en-GB"/>
          </a:p>
        </p:txBody>
      </p:sp>
    </p:spTree>
    <p:extLst>
      <p:ext uri="{BB962C8B-B14F-4D97-AF65-F5344CB8AC3E}">
        <p14:creationId xmlns:p14="http://schemas.microsoft.com/office/powerpoint/2010/main" val="3079014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You can either use ganache as a desktop app or via command line</a:t>
            </a:r>
          </a:p>
          <a:p>
            <a:endParaRPr lang="en-GB" dirty="0"/>
          </a:p>
          <a:p>
            <a:r>
              <a:rPr lang="en-GB" dirty="0"/>
              <a:t>For the command line run:</a:t>
            </a:r>
          </a:p>
          <a:p>
            <a:endParaRPr lang="en-GB" dirty="0"/>
          </a:p>
          <a:p>
            <a:r>
              <a:rPr lang="en-GB" dirty="0"/>
              <a:t>$ </a:t>
            </a:r>
            <a:r>
              <a:rPr lang="en-GB" dirty="0" err="1"/>
              <a:t>npm</a:t>
            </a:r>
            <a:r>
              <a:rPr lang="en-GB" dirty="0"/>
              <a:t> install ganache –global</a:t>
            </a:r>
          </a:p>
          <a:p>
            <a:endParaRPr lang="en-GB" dirty="0"/>
          </a:p>
          <a:p>
            <a:r>
              <a:rPr lang="en-GB" dirty="0"/>
              <a:t>$ ganache</a:t>
            </a:r>
          </a:p>
          <a:p>
            <a:endParaRPr lang="en-GB" dirty="0"/>
          </a:p>
          <a:p>
            <a:r>
              <a:rPr lang="en-GB" dirty="0"/>
              <a:t>Please to the official </a:t>
            </a:r>
            <a:r>
              <a:rPr lang="en-GB" dirty="0" err="1"/>
              <a:t>github</a:t>
            </a:r>
            <a:r>
              <a:rPr lang="en-GB" dirty="0"/>
              <a:t>: https://</a:t>
            </a:r>
            <a:r>
              <a:rPr lang="en-GB" dirty="0" err="1"/>
              <a:t>github.com</a:t>
            </a:r>
            <a:r>
              <a:rPr lang="en-GB" dirty="0"/>
              <a:t>/</a:t>
            </a:r>
            <a:r>
              <a:rPr lang="en-GB" dirty="0" err="1"/>
              <a:t>trufflesuite</a:t>
            </a:r>
            <a:r>
              <a:rPr lang="en-GB" dirty="0"/>
              <a:t>/ganache</a:t>
            </a:r>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19</a:t>
            </a:fld>
            <a:endParaRPr lang="en-GB"/>
          </a:p>
        </p:txBody>
      </p:sp>
    </p:spTree>
    <p:extLst>
      <p:ext uri="{BB962C8B-B14F-4D97-AF65-F5344CB8AC3E}">
        <p14:creationId xmlns:p14="http://schemas.microsoft.com/office/powerpoint/2010/main" val="1458512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On remix change the environment for ganache</a:t>
            </a:r>
          </a:p>
          <a:p>
            <a:r>
              <a:rPr lang="en-GB" dirty="0"/>
              <a:t>Be careful with the used port, normally if you run ganache from the terminal it will be 8545 and from the desktop app 7545.</a:t>
            </a:r>
          </a:p>
          <a:p>
            <a:endParaRPr lang="en-GB" dirty="0"/>
          </a:p>
          <a:p>
            <a:r>
              <a:rPr lang="en-GB" dirty="0"/>
              <a:t>Now when you interact with your contract you will be able to see everything that is happening on the app or in your terminal</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20</a:t>
            </a:fld>
            <a:endParaRPr lang="en-GB"/>
          </a:p>
        </p:txBody>
      </p:sp>
    </p:spTree>
    <p:extLst>
      <p:ext uri="{BB962C8B-B14F-4D97-AF65-F5344CB8AC3E}">
        <p14:creationId xmlns:p14="http://schemas.microsoft.com/office/powerpoint/2010/main" val="37069154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You can deploy your contracts to a </a:t>
            </a:r>
            <a:r>
              <a:rPr lang="en-GB" dirty="0" err="1"/>
              <a:t>testnet</a:t>
            </a:r>
            <a:r>
              <a:rPr lang="en-GB" dirty="0"/>
              <a:t> in order to test it and for other people to interact with it.</a:t>
            </a:r>
          </a:p>
          <a:p>
            <a:endParaRPr lang="en-GB" dirty="0"/>
          </a:p>
          <a:p>
            <a:r>
              <a:rPr lang="en-GB" dirty="0"/>
              <a:t>For this step you will first need to create a </a:t>
            </a:r>
            <a:r>
              <a:rPr lang="en-GB" dirty="0" err="1"/>
              <a:t>metamask</a:t>
            </a:r>
            <a:r>
              <a:rPr lang="en-GB" dirty="0"/>
              <a:t> wallet.</a:t>
            </a:r>
          </a:p>
          <a:p>
            <a:r>
              <a:rPr lang="en-GB" dirty="0"/>
              <a:t>Once you have it you will want to go in the settings in order to allow the display off the test nets in case you don’t already have them.</a:t>
            </a:r>
          </a:p>
          <a:p>
            <a:endParaRPr lang="en-GB" dirty="0"/>
          </a:p>
          <a:p>
            <a:r>
              <a:rPr lang="en-GB" dirty="0"/>
              <a:t>In order to deploy a contract and interact with it you need to pay some gas. But when your are testing you don’t actually want to pay, this is why we use a </a:t>
            </a:r>
            <a:r>
              <a:rPr lang="en-GB" dirty="0" err="1"/>
              <a:t>testnet</a:t>
            </a:r>
            <a:r>
              <a:rPr lang="en-GB" dirty="0"/>
              <a:t> and a faucet in order to obtain some fake ETH.</a:t>
            </a:r>
          </a:p>
          <a:p>
            <a:r>
              <a:rPr lang="en-GB" dirty="0"/>
              <a:t>Multiple faucets exist but here we will use https://</a:t>
            </a:r>
            <a:r>
              <a:rPr lang="en-GB" dirty="0" err="1"/>
              <a:t>goerlifaucet.com</a:t>
            </a:r>
            <a:r>
              <a:rPr lang="en-GB" dirty="0"/>
              <a:t>/</a:t>
            </a:r>
          </a:p>
          <a:p>
            <a:endParaRPr lang="en-GB" dirty="0"/>
          </a:p>
          <a:p>
            <a:r>
              <a:rPr lang="en-GB" dirty="0"/>
              <a:t>Go on it create an account and request some </a:t>
            </a:r>
            <a:r>
              <a:rPr lang="en-GB" dirty="0" err="1"/>
              <a:t>Goerli</a:t>
            </a:r>
            <a:r>
              <a:rPr lang="en-GB" dirty="0"/>
              <a:t> ETH.</a:t>
            </a:r>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21</a:t>
            </a:fld>
            <a:endParaRPr lang="en-GB"/>
          </a:p>
        </p:txBody>
      </p:sp>
    </p:spTree>
    <p:extLst>
      <p:ext uri="{BB962C8B-B14F-4D97-AF65-F5344CB8AC3E}">
        <p14:creationId xmlns:p14="http://schemas.microsoft.com/office/powerpoint/2010/main" val="1017314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The first thing to understand about (public) blockchains is that as distributed databases, they operate on a decentralized network, consisting of an unpredictable number of interconnected servers that all apply the same rules to arrive at a consensus on the state of the database at a time t.</a:t>
            </a:r>
          </a:p>
          <a:p>
            <a:endParaRPr lang="en-GB" dirty="0"/>
          </a:p>
          <a:p>
            <a:r>
              <a:rPr lang="en-GB" dirty="0"/>
              <a:t>Before even knowing how transactions take place, there is therefore a fundamental IT problem that must be solved first. How to ensure that all the nodes (all the servers) of this network have the same version of the database?</a:t>
            </a:r>
          </a:p>
          <a:p>
            <a:r>
              <a:rPr lang="en-GB" dirty="0"/>
              <a:t>How to ensure that updates to this database (new transactions or new blocks) are performed on all nodes in a similar way?</a:t>
            </a:r>
          </a:p>
          <a:p>
            <a:r>
              <a:rPr lang="en-GB" dirty="0"/>
              <a:t>How to manage the fact that nodes can enter or leave the network at any time?</a:t>
            </a:r>
          </a:p>
          <a:p>
            <a:r>
              <a:rPr lang="en-GB" dirty="0"/>
              <a:t>And finally, how to ensure that a "renegade" node, which would like to distribute an erroneous or censored version (without the expense of the person who controls the node for example..) of the database cannot do so?</a:t>
            </a:r>
          </a:p>
          <a:p>
            <a:r>
              <a:rPr lang="en-GB" dirty="0"/>
              <a:t>Answering these questions is a field of research on its own in computer science: consensus methods in distributed networks.</a:t>
            </a:r>
          </a:p>
          <a:p>
            <a:r>
              <a:rPr lang="en-GB" dirty="0"/>
              <a:t>Several solutions exist, we will detail the one used on the Bitcoin network, then another consensus present on other blockchains: proof of work (proof of work - </a:t>
            </a:r>
            <a:r>
              <a:rPr lang="en-GB" dirty="0" err="1"/>
              <a:t>PoW</a:t>
            </a:r>
            <a:r>
              <a:rPr lang="en-GB" dirty="0"/>
              <a:t>), then proof of stake (proof of stake - </a:t>
            </a:r>
            <a:r>
              <a:rPr lang="en-GB" dirty="0" err="1"/>
              <a:t>PoS</a:t>
            </a:r>
            <a:r>
              <a:rPr lang="en-GB" dirty="0"/>
              <a:t>)</a:t>
            </a:r>
          </a:p>
          <a:p>
            <a:endParaRPr lang="en-GB" dirty="0"/>
          </a:p>
          <a:p>
            <a:r>
              <a:rPr lang="en-GB" dirty="0"/>
              <a:t>BITCOIN AND PROOF OF WORK</a:t>
            </a:r>
          </a:p>
          <a:p>
            <a:endParaRPr lang="en-GB" dirty="0"/>
          </a:p>
          <a:p>
            <a:r>
              <a:rPr lang="en-GB" dirty="0"/>
              <a:t>The general idea of proof of work is ultimately quite simple: the version of the blockchain (of the database) that is accepted as the good one is the one in which the most computing power has been invested.</a:t>
            </a:r>
          </a:p>
          <a:p>
            <a:r>
              <a:rPr lang="en-GB" dirty="0"/>
              <a:t>Why ? Because spending computer computing power has a cost, in material and energy, and cannot be falsified.</a:t>
            </a:r>
          </a:p>
          <a:p>
            <a:r>
              <a:rPr lang="en-GB" dirty="0"/>
              <a:t>When a computer has performed a complex calculation, it can prove it simply by providing the result.</a:t>
            </a:r>
          </a:p>
          <a:p>
            <a:r>
              <a:rPr lang="en-GB" dirty="0"/>
              <a:t>Concretely: those who we will call Miner (who will mine blocks) will make complex calculations to find the solution to a problem posed by the blockchain.</a:t>
            </a:r>
          </a:p>
          <a:p>
            <a:r>
              <a:rPr lang="en-GB" dirty="0"/>
              <a:t>If they get there before the others, then they are allowed to take the current transactions and put them in a block. The network then sees the block being deployed and eventually accepts it as a block of the blockchain.</a:t>
            </a:r>
          </a:p>
          <a:p>
            <a:r>
              <a:rPr lang="en-GB" dirty="0"/>
              <a:t>The network will then remunerate the miner by offering him value, the cryptocurrency of the blockchain.</a:t>
            </a:r>
          </a:p>
          <a:p>
            <a:endParaRPr lang="en-GB" dirty="0"/>
          </a:p>
          <a:p>
            <a:r>
              <a:rPr lang="en-GB" dirty="0"/>
              <a:t>PROOF OF STAKE</a:t>
            </a:r>
          </a:p>
          <a:p>
            <a:endParaRPr lang="en-GB" dirty="0"/>
          </a:p>
          <a:p>
            <a:r>
              <a:rPr lang="en-GB" sz="1100" b="0" dirty="0"/>
              <a:t>This is easier to understand than proof of work. Here, no need for computer power. If before we proved our good faith in energy expenditure, here we spend value: the cryptocurrency associated with the blockchain.</a:t>
            </a:r>
          </a:p>
          <a:p>
            <a:r>
              <a:rPr lang="en-GB" sz="1100" b="0" dirty="0"/>
              <a:t>We pledge a certain amount, against which we are potentially granted the right to validate transactions and register them in a block.</a:t>
            </a:r>
          </a:p>
          <a:p>
            <a:r>
              <a:rPr lang="en-GB" sz="1100" b="0" dirty="0"/>
              <a:t>Pledging the requested amount acts as a deposit: if the transactions are not correctly registered, if one tries to falsify them, then the whole network will notice it, and the created block will be cancelled, and our deposit will be taken back: this is called slashing.</a:t>
            </a:r>
          </a:p>
          <a:p>
            <a:r>
              <a:rPr lang="en-GB" sz="1100" b="0" dirty="0"/>
              <a:t>This consensus method therefore does not require any particular equipment, or energy expenditure (which is well suited in a world where energy is rare, expensive, and its expenditure is partly bad for the planet, so it is appreciated today.).</a:t>
            </a:r>
          </a:p>
          <a:p>
            <a:r>
              <a:rPr lang="en-GB" sz="1100" b="0" dirty="0"/>
              <a:t>In the same way that we reward miners in </a:t>
            </a:r>
            <a:r>
              <a:rPr lang="en-GB" sz="1100" b="0" dirty="0" err="1"/>
              <a:t>PoW</a:t>
            </a:r>
            <a:r>
              <a:rPr lang="en-GB" sz="1100" b="0" dirty="0"/>
              <a:t>, we also reward </a:t>
            </a:r>
            <a:r>
              <a:rPr lang="en-GB" sz="1100" b="0" dirty="0" err="1"/>
              <a:t>stakers</a:t>
            </a:r>
            <a:r>
              <a:rPr lang="en-GB" sz="1100" b="0" dirty="0"/>
              <a:t>. The consensus admits particularities according to the blockchains, but we often come to a draw of the </a:t>
            </a:r>
            <a:r>
              <a:rPr lang="en-GB" sz="1100" b="0" dirty="0" err="1"/>
              <a:t>stakers</a:t>
            </a:r>
            <a:r>
              <a:rPr lang="en-GB" sz="1100" b="0" dirty="0"/>
              <a:t> who will be able to register the block.</a:t>
            </a:r>
          </a:p>
          <a:p>
            <a:endParaRPr lang="en-GB" sz="1100" b="0" dirty="0"/>
          </a:p>
          <a:p>
            <a:endParaRPr lang="en-GB" sz="1100" b="0" dirty="0"/>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4</a:t>
            </a:fld>
            <a:endParaRPr lang="en-GB"/>
          </a:p>
        </p:txBody>
      </p:sp>
    </p:spTree>
    <p:extLst>
      <p:ext uri="{BB962C8B-B14F-4D97-AF65-F5344CB8AC3E}">
        <p14:creationId xmlns:p14="http://schemas.microsoft.com/office/powerpoint/2010/main" val="34902060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The same way as earlier go on remix and change again the environment, choose </a:t>
            </a:r>
            <a:r>
              <a:rPr lang="en-GB" dirty="0" err="1"/>
              <a:t>metamask</a:t>
            </a:r>
            <a:r>
              <a:rPr lang="en-GB" dirty="0"/>
              <a:t>. When you do it your address should appear in the </a:t>
            </a:r>
            <a:r>
              <a:rPr lang="en-GB" b="1" i="1" dirty="0"/>
              <a:t>‘account’</a:t>
            </a:r>
            <a:r>
              <a:rPr lang="en-GB" b="0" i="0" dirty="0"/>
              <a:t> section.</a:t>
            </a:r>
          </a:p>
          <a:p>
            <a:endParaRPr lang="en-GB" b="0" i="0" dirty="0"/>
          </a:p>
          <a:p>
            <a:r>
              <a:rPr lang="en-GB" dirty="0"/>
              <a:t>But this time when you will click on deploy a popup will appear asking you to confirm the transaction. Transaction being deploying the contract on the network</a:t>
            </a:r>
          </a:p>
          <a:p>
            <a:endParaRPr lang="en-GB" dirty="0"/>
          </a:p>
          <a:p>
            <a:r>
              <a:rPr lang="en-GB" dirty="0"/>
              <a:t>As always you can interact with the contract but each time </a:t>
            </a:r>
            <a:r>
              <a:rPr lang="en-GB" dirty="0" err="1"/>
              <a:t>metamask</a:t>
            </a:r>
            <a:r>
              <a:rPr lang="en-GB" dirty="0"/>
              <a:t> asks the confirmation in order to pay the fees.</a:t>
            </a:r>
          </a:p>
          <a:p>
            <a:endParaRPr lang="en-GB" dirty="0"/>
          </a:p>
          <a:p>
            <a:r>
              <a:rPr lang="en-GB" dirty="0"/>
              <a:t>But the difference is that in this case you can copy the contract’s address and go on </a:t>
            </a:r>
            <a:r>
              <a:rPr lang="en-GB" dirty="0" err="1"/>
              <a:t>goerli.etherscan.io</a:t>
            </a:r>
            <a:r>
              <a:rPr lang="en-GB" dirty="0"/>
              <a:t> in order to check everything that is happening with your contract. The person interacting with it, the value stored in it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you can click directly on the link present in the logs of remix or in the transactions on </a:t>
            </a:r>
            <a:r>
              <a:rPr lang="en-GB" dirty="0" err="1"/>
              <a:t>metamask</a:t>
            </a:r>
            <a:r>
              <a:rPr lang="en-GB"/>
              <a:t>)</a:t>
            </a:r>
          </a:p>
          <a:p>
            <a:endParaRPr lang="en-GB" dirty="0"/>
          </a:p>
          <a:p>
            <a:endParaRPr lang="en-GB" dirty="0"/>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22</a:t>
            </a:fld>
            <a:endParaRPr lang="en-GB"/>
          </a:p>
        </p:txBody>
      </p:sp>
    </p:spTree>
    <p:extLst>
      <p:ext uri="{BB962C8B-B14F-4D97-AF65-F5344CB8AC3E}">
        <p14:creationId xmlns:p14="http://schemas.microsoft.com/office/powerpoint/2010/main" val="1599517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noProof="0" dirty="0"/>
              <a:t>Whether on Bitcoin, Ethereum or any blockchain, we need to decentralize the network. This requires consensus between the actors. There must still be actors. Who are able to see transactions, synchronize, mine...</a:t>
            </a:r>
          </a:p>
          <a:p>
            <a:endParaRPr lang="en-GB" noProof="0" dirty="0"/>
          </a:p>
          <a:p>
            <a:r>
              <a:rPr lang="en-GB" noProof="0" dirty="0"/>
              <a:t>To do this, blockchain players will use blockchain clients to become a network node.</a:t>
            </a:r>
          </a:p>
          <a:p>
            <a:endParaRPr lang="en-GB" noProof="0" dirty="0"/>
          </a:p>
          <a:p>
            <a:r>
              <a:rPr lang="en-GB" noProof="0" dirty="0"/>
              <a:t>A node is a computer in the blockchain network that stores a copy of the blockchain and participates in the consensus process.</a:t>
            </a:r>
          </a:p>
          <a:p>
            <a:endParaRPr lang="en-GB" noProof="0" dirty="0"/>
          </a:p>
          <a:p>
            <a:r>
              <a:rPr lang="en-GB" noProof="0" dirty="0"/>
              <a:t>THE CLIENTS</a:t>
            </a:r>
          </a:p>
          <a:p>
            <a:endParaRPr lang="en-GB" noProof="0" dirty="0"/>
          </a:p>
          <a:p>
            <a:r>
              <a:rPr lang="en-GB" noProof="0" dirty="0"/>
              <a:t>These blockchain clients are software that will allow global access to the blockchain. They therefore allow you to mine or stake, see pending transactions, send transactions to the network, check the status of the blockchain, retrieve information on it...</a:t>
            </a:r>
          </a:p>
          <a:p>
            <a:endParaRPr lang="en-GB" noProof="0" dirty="0"/>
          </a:p>
          <a:p>
            <a:r>
              <a:rPr lang="en-GB" noProof="0" dirty="0"/>
              <a:t>They are of paramount importance, since they are the ones who will guarantee the proper functioning of the blockchain.</a:t>
            </a:r>
          </a:p>
          <a:p>
            <a:endParaRPr lang="en-GB" noProof="0" dirty="0"/>
          </a:p>
          <a:p>
            <a:endParaRPr lang="en-GB" noProof="0" dirty="0"/>
          </a:p>
          <a:p>
            <a:r>
              <a:rPr lang="en-GB" noProof="0" dirty="0"/>
              <a:t>SOME EXAMPLES</a:t>
            </a:r>
          </a:p>
          <a:p>
            <a:endParaRPr lang="en-GB" noProof="0" dirty="0"/>
          </a:p>
          <a:p>
            <a:r>
              <a:rPr lang="en-GB" noProof="0" dirty="0"/>
              <a:t>(Might not be up to date)</a:t>
            </a:r>
          </a:p>
          <a:p>
            <a:endParaRPr lang="en-GB" noProof="0" dirty="0"/>
          </a:p>
          <a:p>
            <a:r>
              <a:rPr lang="en-GB" b="0" noProof="0" dirty="0"/>
              <a:t>On Bitcoin, there are now about 14,000 active nodes, of which about 7,500 on average are available at all times that allow the decentralization of the network (figure available here: https://</a:t>
            </a:r>
            <a:r>
              <a:rPr lang="en-GB" b="0" noProof="0" dirty="0" err="1"/>
              <a:t>bitnodes.io</a:t>
            </a:r>
            <a:r>
              <a:rPr lang="en-GB" b="0" noProof="0" dirty="0"/>
              <a:t>/)</a:t>
            </a:r>
          </a:p>
          <a:p>
            <a:endParaRPr lang="en-GB" b="0" noProof="0" dirty="0"/>
          </a:p>
          <a:p>
            <a:r>
              <a:rPr lang="en-GB" b="0" noProof="0" dirty="0"/>
              <a:t>All use a different implementation from a client called Bitcoin Core. Other clients are not at the level on Bitcoin (here is a study if you want to go further: https://</a:t>
            </a:r>
            <a:r>
              <a:rPr lang="en-GB" b="0" noProof="0" dirty="0" err="1"/>
              <a:t>blog.lopp.net</a:t>
            </a:r>
            <a:r>
              <a:rPr lang="en-GB" b="0" noProof="0" dirty="0"/>
              <a:t>/2021-bitcoin-node-performance-tests-2/)</a:t>
            </a:r>
          </a:p>
          <a:p>
            <a:endParaRPr lang="en-GB" b="0" noProof="0" dirty="0"/>
          </a:p>
          <a:p>
            <a:endParaRPr lang="en-GB" b="0" noProof="0" dirty="0"/>
          </a:p>
          <a:p>
            <a:endParaRPr lang="en-GB" b="0" noProof="0" dirty="0"/>
          </a:p>
          <a:p>
            <a:r>
              <a:rPr lang="en-GB" b="0" noProof="0" dirty="0"/>
              <a:t>On Ethereum, according to the official doc, there are several available clients.</a:t>
            </a:r>
          </a:p>
          <a:p>
            <a:endParaRPr lang="en-GB" b="0" noProof="0" dirty="0"/>
          </a:p>
          <a:p>
            <a:r>
              <a:rPr lang="en-GB" b="0" noProof="0" dirty="0"/>
              <a:t>https://</a:t>
            </a:r>
            <a:r>
              <a:rPr lang="en-GB" b="0" noProof="0" dirty="0" err="1"/>
              <a:t>ethereum.org</a:t>
            </a:r>
            <a:r>
              <a:rPr lang="en-GB" b="0" noProof="0" dirty="0"/>
              <a:t>/</a:t>
            </a:r>
            <a:r>
              <a:rPr lang="en-GB" b="0" noProof="0" dirty="0" err="1"/>
              <a:t>en</a:t>
            </a:r>
            <a:r>
              <a:rPr lang="en-GB" b="0" noProof="0" dirty="0"/>
              <a:t>/developers/docs/nodes-and-clients/#execution-clients</a:t>
            </a:r>
          </a:p>
          <a:p>
            <a:endParaRPr lang="en-GB" b="0" noProof="0" dirty="0"/>
          </a:p>
          <a:p>
            <a:r>
              <a:rPr lang="en-GB" b="0" noProof="0" dirty="0"/>
              <a:t>On the other hand, what can be seen in the facts is that Geth represents a large part of the active nodes: https://</a:t>
            </a:r>
            <a:r>
              <a:rPr lang="en-GB" b="0" noProof="0" dirty="0" err="1"/>
              <a:t>ethernodes.org</a:t>
            </a:r>
            <a:r>
              <a:rPr lang="en-GB" b="0" noProof="0" dirty="0"/>
              <a:t>/</a:t>
            </a:r>
          </a:p>
          <a:p>
            <a:endParaRPr lang="en-GB" b="0" noProof="0" dirty="0"/>
          </a:p>
          <a:p>
            <a:r>
              <a:rPr lang="en-GB" b="0" noProof="0" dirty="0"/>
              <a:t>Moreover, at the time of writing these lines there are 7500 nodes active on Ethereum according to this same site.</a:t>
            </a:r>
          </a:p>
          <a:p>
            <a:endParaRPr lang="en-GB" b="0" noProof="0" dirty="0"/>
          </a:p>
          <a:p>
            <a:r>
              <a:rPr lang="en-GB" b="0" noProof="0" dirty="0"/>
              <a:t>The client question is a fundamental question in the execution of a blockchain. Indeed, several elements must be taken into account in the development and use of a client</a:t>
            </a:r>
          </a:p>
          <a:p>
            <a:endParaRPr lang="en-GB" b="0" noProof="0" dirty="0"/>
          </a:p>
          <a:p>
            <a:r>
              <a:rPr lang="en-GB" b="0" noProof="0" dirty="0"/>
              <a:t>• its simplicity of implementation, so that as many people as possible can support the network</a:t>
            </a:r>
          </a:p>
          <a:p>
            <a:r>
              <a:rPr lang="en-GB" b="0" noProof="0" dirty="0"/>
              <a:t>• its execution speed, to be always up to date on the blocks to be synchronized</a:t>
            </a:r>
          </a:p>
          <a:p>
            <a:r>
              <a:rPr lang="en-GB" b="0" noProof="0" dirty="0"/>
              <a:t>• the customer's update speed to stick to network needs</a:t>
            </a:r>
          </a:p>
          <a:p>
            <a:r>
              <a:rPr lang="en-GB" b="0" noProof="0" dirty="0"/>
              <a:t>• the safety of the customer</a:t>
            </a:r>
          </a:p>
          <a:p>
            <a:r>
              <a:rPr lang="en-GB" b="0" noProof="0" dirty="0"/>
              <a:t>• his free code</a:t>
            </a:r>
          </a:p>
          <a:p>
            <a:r>
              <a:rPr lang="en-GB" b="0" noProof="0" dirty="0"/>
              <a:t>• and above all, there is a certain need to have a plurality of customers, to avoid centralization around software that could be faulty.</a:t>
            </a:r>
          </a:p>
          <a:p>
            <a:endParaRPr lang="en-GB" b="0" noProof="0"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5</a:t>
            </a:fld>
            <a:endParaRPr lang="en-GB"/>
          </a:p>
        </p:txBody>
      </p:sp>
    </p:spTree>
    <p:extLst>
      <p:ext uri="{BB962C8B-B14F-4D97-AF65-F5344CB8AC3E}">
        <p14:creationId xmlns:p14="http://schemas.microsoft.com/office/powerpoint/2010/main" val="21931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A wallet is simply a pair of two numbers, a public key and a private key. The bitcoin address is derived from the public key.</a:t>
            </a:r>
          </a:p>
          <a:p>
            <a:endParaRPr lang="en-GB" dirty="0"/>
          </a:p>
          <a:p>
            <a:r>
              <a:rPr lang="en-GB" dirty="0"/>
              <a:t>After hash, the second major element of cryptography: asymmetric cryptography.</a:t>
            </a:r>
          </a:p>
          <a:p>
            <a:endParaRPr lang="en-GB" dirty="0"/>
          </a:p>
          <a:p>
            <a:r>
              <a:rPr lang="en-GB" dirty="0"/>
              <a:t>The public key (or, more specifically, the bitcoin address that comes from it) allows you to receive funds, and the private key allows you to sign transactions.</a:t>
            </a:r>
          </a:p>
          <a:p>
            <a:r>
              <a:rPr lang="en-GB" dirty="0"/>
              <a:t>This private key is not stored on the blockchain, it is your responsibility to store it in a secure place. This key can be generated offline, without any access to the Internet.</a:t>
            </a:r>
          </a:p>
          <a:p>
            <a:r>
              <a:rPr lang="en-GB" dirty="0"/>
              <a:t>The key itself is never published on the blockchain (or on the internet). What is published are "messages", transactions, signed by this key.</a:t>
            </a:r>
          </a:p>
          <a:p>
            <a:endParaRPr lang="en-GB" dirty="0"/>
          </a:p>
          <a:p>
            <a:r>
              <a:rPr lang="en-GB" dirty="0"/>
              <a:t>The cryptographic properties of your public key / private key pair allow anyone to verify that a transaction has been signed by your private key, without needing to know it.</a:t>
            </a:r>
          </a:p>
          <a:p>
            <a:r>
              <a:rPr lang="en-GB" dirty="0"/>
              <a:t>It is this mechanism that allows you to spend the balance of your account.</a:t>
            </a:r>
          </a:p>
          <a:p>
            <a:endParaRPr lang="en-GB" dirty="0"/>
          </a:p>
          <a:p>
            <a:r>
              <a:rPr lang="en-GB" dirty="0"/>
              <a:t>It also means that if a person manages to get a copy of your private key, they can spend your balance on you.</a:t>
            </a:r>
          </a:p>
          <a:p>
            <a:endParaRPr lang="en-GB" dirty="0"/>
          </a:p>
          <a:p>
            <a:r>
              <a:rPr lang="en-GB" dirty="0"/>
              <a:t>Thus, you never really store ”your bitcoins" somewhere. What you store, however, is the private key that allows you to spend them.</a:t>
            </a:r>
          </a:p>
          <a:p>
            <a:endParaRPr lang="en-GB" dirty="0"/>
          </a:p>
          <a:p>
            <a:r>
              <a:rPr lang="en-GB" dirty="0"/>
              <a:t>There is a saying in the blockchain ecosystem that says "not your keys, not your bitcoins" and that conveys the idea that as long as you don't have the private key of your wallet in hand, it's that someone else has it and can do what they like with it. This advice is particularly aimed at people who leave </a:t>
            </a:r>
            <a:r>
              <a:rPr lang="en-GB" dirty="0" err="1"/>
              <a:t>cryptoassets</a:t>
            </a:r>
            <a:r>
              <a:rPr lang="en-GB" dirty="0"/>
              <a:t> on exchanges (market places where you can acquire </a:t>
            </a:r>
            <a:r>
              <a:rPr lang="en-GB" dirty="0" err="1"/>
              <a:t>cryptoassets</a:t>
            </a:r>
            <a:r>
              <a:rPr lang="en-GB" dirty="0"/>
              <a:t>). As long as </a:t>
            </a:r>
            <a:r>
              <a:rPr lang="en-GB" dirty="0" err="1"/>
              <a:t>cryptoassets</a:t>
            </a:r>
            <a:r>
              <a:rPr lang="en-GB" dirty="0"/>
              <a:t> are on the exchange, it's him (not you!) who controls the private keys.</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6</a:t>
            </a:fld>
            <a:endParaRPr lang="en-GB"/>
          </a:p>
        </p:txBody>
      </p:sp>
    </p:spTree>
    <p:extLst>
      <p:ext uri="{BB962C8B-B14F-4D97-AF65-F5344CB8AC3E}">
        <p14:creationId xmlns:p14="http://schemas.microsoft.com/office/powerpoint/2010/main" val="2900473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noProof="0" dirty="0"/>
              <a:t>Ethereum is a global and open-source platform for decentralized applications.</a:t>
            </a:r>
          </a:p>
          <a:p>
            <a:r>
              <a:rPr lang="en-GB" noProof="0" dirty="0"/>
              <a:t>It works simultaneously on several servers around the world. </a:t>
            </a:r>
          </a:p>
          <a:p>
            <a:r>
              <a:rPr lang="en-GB" noProof="0" dirty="0"/>
              <a:t>Like Bitcoin and other cryptocurrencies, Ethereum allows you to make digital currency transfers.</a:t>
            </a:r>
          </a:p>
          <a:p>
            <a:r>
              <a:rPr lang="en-GB" noProof="0" dirty="0"/>
              <a:t>However, it is more flexible and is capable of much more - you can deploy your own code there via smart contracts and interact with applications created by other users.</a:t>
            </a:r>
          </a:p>
          <a:p>
            <a:endParaRPr lang="en-GB" noProof="0" dirty="0"/>
          </a:p>
          <a:p>
            <a:r>
              <a:rPr lang="en-GB" noProof="0" dirty="0"/>
              <a:t>It uses a virtual machine (EVM) to execute code that is stored on the Ethereum blockchain, enabling nodes to verify transactions and create new blocks on the chain.</a:t>
            </a:r>
          </a:p>
          <a:p>
            <a:endParaRPr lang="en-GB" noProof="0" dirty="0"/>
          </a:p>
          <a:p>
            <a:endParaRPr lang="en-GB" noProof="0" dirty="0"/>
          </a:p>
          <a:p>
            <a:r>
              <a:rPr lang="en-GB" b="1" noProof="0" dirty="0"/>
              <a:t>How was Ethereum created?</a:t>
            </a:r>
          </a:p>
          <a:p>
            <a:endParaRPr lang="en-GB" noProof="0" dirty="0"/>
          </a:p>
          <a:p>
            <a:r>
              <a:rPr lang="en-GB" noProof="0" dirty="0"/>
              <a:t>This protocol was designed and imagined in 2013 by </a:t>
            </a:r>
            <a:r>
              <a:rPr lang="en-GB" noProof="0" dirty="0" err="1"/>
              <a:t>Vitalik</a:t>
            </a:r>
            <a:r>
              <a:rPr lang="en-GB" noProof="0" dirty="0"/>
              <a:t> </a:t>
            </a:r>
            <a:r>
              <a:rPr lang="en-GB" noProof="0" dirty="0" err="1"/>
              <a:t>Buterin</a:t>
            </a:r>
            <a:r>
              <a:rPr lang="en-GB" noProof="0" dirty="0"/>
              <a:t> at the age of 19.</a:t>
            </a:r>
          </a:p>
          <a:p>
            <a:endParaRPr lang="en-GB" noProof="0" dirty="0"/>
          </a:p>
          <a:p>
            <a:r>
              <a:rPr lang="en-GB" noProof="0" dirty="0"/>
              <a:t>Realizing that it was difficult to implement new features on</a:t>
            </a:r>
          </a:p>
          <a:p>
            <a:r>
              <a:rPr lang="en-GB" noProof="0" dirty="0"/>
              <a:t>Bitcoin, he publishes a description of his Ethereum project in the form of a white paper and in a 2013 blog post entitled Ethereum: The Ultimate Smart Contract and Decentralized Application Platform.</a:t>
            </a:r>
          </a:p>
          <a:p>
            <a:endParaRPr lang="en-GB" noProof="0" dirty="0"/>
          </a:p>
          <a:p>
            <a:r>
              <a:rPr lang="en-GB" noProof="0" dirty="0"/>
              <a:t>To finance the development of the project </a:t>
            </a:r>
            <a:r>
              <a:rPr lang="en-GB" noProof="0" dirty="0" err="1"/>
              <a:t>Vitalik</a:t>
            </a:r>
            <a:r>
              <a:rPr lang="en-GB" noProof="0" dirty="0"/>
              <a:t> </a:t>
            </a:r>
            <a:r>
              <a:rPr lang="en-GB" noProof="0" dirty="0" err="1"/>
              <a:t>Buterin</a:t>
            </a:r>
            <a:r>
              <a:rPr lang="en-GB" noProof="0" dirty="0"/>
              <a:t> pre-sale the first Ethers in a public token sale called Initial Coin Offering</a:t>
            </a:r>
          </a:p>
          <a:p>
            <a:r>
              <a:rPr lang="en-GB" noProof="0" dirty="0"/>
              <a:t>(ICO), where those who wanted to participate could buy Ether tokens in exchange for bitcoins or fiat currency.</a:t>
            </a:r>
          </a:p>
          <a:p>
            <a:endParaRPr lang="en-GB" noProof="0" dirty="0"/>
          </a:p>
          <a:p>
            <a:r>
              <a:rPr lang="en-GB" noProof="0" dirty="0"/>
              <a:t>The sale then allowed him to collect 31,529 bitcoins worth more than $18 million at the time, for 60 million Ethers sold. Thanks to this sale, the Ethereum Blockchain was launched on July 30, 2015.</a:t>
            </a:r>
          </a:p>
          <a:p>
            <a:endParaRPr lang="en-GB" noProof="0" dirty="0"/>
          </a:p>
          <a:p>
            <a:r>
              <a:rPr lang="en-GB" noProof="0" dirty="0"/>
              <a:t>In 2016, Ethereum's White Paper was published. You can consult the original version here or the translated version here : https://</a:t>
            </a:r>
            <a:r>
              <a:rPr lang="en-GB" noProof="0" dirty="0" err="1"/>
              <a:t>whitepaper.io</a:t>
            </a:r>
            <a:r>
              <a:rPr lang="en-GB" noProof="0" dirty="0"/>
              <a:t>/document/5/</a:t>
            </a:r>
            <a:r>
              <a:rPr lang="en-GB" noProof="0" dirty="0" err="1"/>
              <a:t>ethereum</a:t>
            </a:r>
            <a:r>
              <a:rPr lang="en-GB" noProof="0" dirty="0"/>
              <a:t>-whitepaper</a:t>
            </a:r>
          </a:p>
          <a:p>
            <a:endParaRPr lang="en-GB" noProof="0" dirty="0"/>
          </a:p>
          <a:p>
            <a:endParaRPr lang="en-GB" noProof="0" dirty="0"/>
          </a:p>
          <a:p>
            <a:r>
              <a:rPr lang="en-GB" b="1" noProof="0" dirty="0"/>
              <a:t>ETHER != ETHEREUM</a:t>
            </a:r>
          </a:p>
          <a:p>
            <a:endParaRPr lang="en-GB" noProof="0" dirty="0"/>
          </a:p>
          <a:p>
            <a:r>
              <a:rPr lang="en-GB" noProof="0" dirty="0"/>
              <a:t>The Ethereum protocol uses units, ethers, which are the currency on which this technology is based. Ethereum refers to the network itself and ether (or ETH) represents the native currency used on this Blockchain.</a:t>
            </a:r>
          </a:p>
          <a:p>
            <a:endParaRPr lang="en-GB" noProof="0" dirty="0"/>
          </a:p>
          <a:p>
            <a:r>
              <a:rPr lang="en-GB" noProof="0" dirty="0"/>
              <a:t>Ether can be sent instantly to anyone on the Ethereum network, and can be used in many Ethereum-based applications. (see the following link: https://</a:t>
            </a:r>
            <a:r>
              <a:rPr lang="en-GB" noProof="0" dirty="0" err="1"/>
              <a:t>ethereum.org</a:t>
            </a:r>
            <a:r>
              <a:rPr lang="en-GB" noProof="0" dirty="0"/>
              <a:t>/</a:t>
            </a:r>
            <a:r>
              <a:rPr lang="en-GB" noProof="0" dirty="0" err="1"/>
              <a:t>en</a:t>
            </a:r>
            <a:r>
              <a:rPr lang="en-GB" noProof="0" dirty="0"/>
              <a:t>/</a:t>
            </a:r>
            <a:r>
              <a:rPr lang="en-GB" noProof="0" dirty="0" err="1"/>
              <a:t>dapps</a:t>
            </a:r>
            <a:r>
              <a:rPr lang="en-GB" noProof="0" dirty="0"/>
              <a:t>/)</a:t>
            </a:r>
          </a:p>
          <a:p>
            <a:endParaRPr lang="en-GB" noProof="0" dirty="0"/>
          </a:p>
          <a:p>
            <a:endParaRPr lang="en-GB" noProof="0" dirty="0"/>
          </a:p>
          <a:p>
            <a:endParaRPr lang="en-GB" noProof="0" dirty="0"/>
          </a:p>
          <a:p>
            <a:r>
              <a:rPr lang="en-GB" b="1" noProof="0" dirty="0"/>
              <a:t>HOW DOES ETHEREUM WORKS ?</a:t>
            </a:r>
          </a:p>
          <a:p>
            <a:endParaRPr lang="en-GB" b="1" noProof="0" dirty="0"/>
          </a:p>
          <a:p>
            <a:r>
              <a:rPr lang="en-GB" b="0" noProof="0" dirty="0"/>
              <a:t>The Ethereum network consists of several interconnected computers spread around the world. These computers are called network nodes. These nodes are intended to keep a copy of the blockchain registry and maintain the security of the system.</a:t>
            </a:r>
          </a:p>
          <a:p>
            <a:r>
              <a:rPr lang="en-GB" b="0" noProof="0" dirty="0"/>
              <a:t>Ethereum can be defined as a state machine that tracks all the state transitions of each account and smart contract. Indeed, some actions result in a state update, which means that all nodes must also update their own copies to reflect these changes.</a:t>
            </a:r>
          </a:p>
          <a:p>
            <a:r>
              <a:rPr lang="en-GB" b="0" noProof="0" dirty="0"/>
              <a:t>The management of the internal state of the network is done through the virtual machine</a:t>
            </a:r>
          </a:p>
          <a:p>
            <a:r>
              <a:rPr lang="en-GB" b="0" noProof="0" dirty="0"/>
              <a:t>Ethereum (EVM) which is considered the most important element of</a:t>
            </a:r>
          </a:p>
          <a:p>
            <a:r>
              <a:rPr lang="en-GB" b="0" noProof="0" dirty="0"/>
              <a:t>Ethereum. The machine must follow the status of many components in order to be able to successfully handle a transaction.</a:t>
            </a:r>
          </a:p>
          <a:p>
            <a:endParaRPr lang="en-GB" b="0" noProof="0" dirty="0"/>
          </a:p>
          <a:p>
            <a:r>
              <a:rPr lang="en-GB" b="0" noProof="0" dirty="0"/>
              <a:t>As in the rest of computer science, a state machine refers to a machine capable of reading a series of inputs and, depending on these inputs, switching to a new state. The Ethereum virtual machine works in the same way by constantly checking if new transactions have been sent.</a:t>
            </a:r>
          </a:p>
          <a:p>
            <a:r>
              <a:rPr lang="en-GB" b="0" noProof="0" dirty="0"/>
              <a:t>Before making transactions on Ethereum, the starting point is a kind of blank slate - we refer to the "</a:t>
            </a:r>
            <a:r>
              <a:rPr lang="en-GB" b="0" noProof="0" dirty="0" err="1"/>
              <a:t>Gesthes</a:t>
            </a:r>
            <a:r>
              <a:rPr lang="en-GB" b="0" noProof="0" dirty="0"/>
              <a:t> block", which is the first block of a blockchain. As transactions on the network are executed, any point during this time represents the current state of Ethereum.</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7</a:t>
            </a:fld>
            <a:endParaRPr lang="en-GB"/>
          </a:p>
        </p:txBody>
      </p:sp>
    </p:spTree>
    <p:extLst>
      <p:ext uri="{BB962C8B-B14F-4D97-AF65-F5344CB8AC3E}">
        <p14:creationId xmlns:p14="http://schemas.microsoft.com/office/powerpoint/2010/main" val="2986199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b="1" dirty="0"/>
              <a:t>TRANSACTIONS</a:t>
            </a:r>
          </a:p>
          <a:p>
            <a:endParaRPr lang="en-GB" dirty="0"/>
          </a:p>
          <a:p>
            <a:r>
              <a:rPr lang="en-GB" dirty="0"/>
              <a:t>Transactions on Ethereum refer to a signed data packet that contains a defined number of properties to be sent from one account to another on the Blockchain. Transactions are not free, they have a gas price, we will see that later.</a:t>
            </a:r>
          </a:p>
          <a:p>
            <a:endParaRPr lang="en-GB" dirty="0"/>
          </a:p>
          <a:p>
            <a:endParaRPr lang="en-GB" dirty="0"/>
          </a:p>
          <a:p>
            <a:r>
              <a:rPr lang="en-GB" b="1" dirty="0"/>
              <a:t>INTERNAL TRANSACTIONS (OR MESSAGES)</a:t>
            </a:r>
          </a:p>
          <a:p>
            <a:endParaRPr lang="en-GB" dirty="0"/>
          </a:p>
          <a:p>
            <a:r>
              <a:rPr lang="en-GB" dirty="0"/>
              <a:t>Messages are virtual objects that are never serialized* and only exist in the Ethereum execution environment. They are sent by smart contracts or accounts to other smart contracts.</a:t>
            </a:r>
          </a:p>
          <a:p>
            <a:r>
              <a:rPr lang="en-GB" dirty="0"/>
              <a:t>They can be assimilated to functions calls.</a:t>
            </a:r>
          </a:p>
          <a:p>
            <a:r>
              <a:rPr lang="en-GB" dirty="0"/>
              <a:t>A message is like a classic transaction, except that it is produced by a contract and not by an external actor. - Messages are also sometimes called "internal transactions".</a:t>
            </a:r>
          </a:p>
          <a:p>
            <a:endParaRPr lang="en-GB" dirty="0"/>
          </a:p>
          <a:p>
            <a:r>
              <a:rPr lang="en-GB" dirty="0"/>
              <a:t>*Explanation: serialization: In computer science, serialization is the coding of information in the form of a series of smaller information (called atomic, see the etymology of atom) for, for example, its backup (persistence) or its transport over the network (proxy, RPC...).</a:t>
            </a:r>
          </a:p>
          <a:p>
            <a:endParaRPr lang="en-GB" dirty="0"/>
          </a:p>
          <a:p>
            <a:r>
              <a:rPr lang="en-GB" b="1" dirty="0"/>
              <a:t>THEIR STRUCTURE</a:t>
            </a:r>
          </a:p>
          <a:p>
            <a:endParaRPr lang="en-GB" b="1" dirty="0"/>
          </a:p>
          <a:p>
            <a:r>
              <a:rPr lang="en-GB" b="0" dirty="0"/>
              <a:t>A transaction contains the following information:</a:t>
            </a:r>
          </a:p>
          <a:p>
            <a:endParaRPr lang="en-GB" b="0" dirty="0"/>
          </a:p>
          <a:p>
            <a:r>
              <a:rPr lang="en-GB" b="0" dirty="0"/>
              <a:t>• the sender of the message</a:t>
            </a:r>
          </a:p>
          <a:p>
            <a:r>
              <a:rPr lang="en-GB" b="0" dirty="0"/>
              <a:t>• the recipient of the message</a:t>
            </a:r>
          </a:p>
          <a:p>
            <a:r>
              <a:rPr lang="en-GB" b="0" dirty="0"/>
              <a:t>• a signature that identifies the sender and demonstrates his intention to send the message via the blockchain to the recipient</a:t>
            </a:r>
          </a:p>
          <a:p>
            <a:r>
              <a:rPr lang="en-GB" b="0" dirty="0"/>
              <a:t>• a VALUE field - the amount in </a:t>
            </a:r>
            <a:r>
              <a:rPr lang="en-GB" b="0" dirty="0" err="1"/>
              <a:t>wei</a:t>
            </a:r>
            <a:r>
              <a:rPr lang="en-GB" b="0" dirty="0"/>
              <a:t> (the smallest subdivision of ether) to be transferred from the sender to the recipient</a:t>
            </a:r>
          </a:p>
          <a:p>
            <a:r>
              <a:rPr lang="en-GB" b="0" dirty="0"/>
              <a:t>• an optional data field, which may contain the message sent to a contract</a:t>
            </a:r>
          </a:p>
          <a:p>
            <a:r>
              <a:rPr lang="en-GB" b="0" dirty="0"/>
              <a:t>• a GASLIMIT value, representing the maximum number of calculation steps that the transaction is authorized to carry out</a:t>
            </a:r>
          </a:p>
          <a:p>
            <a:r>
              <a:rPr lang="en-GB" b="0" dirty="0"/>
              <a:t>• a GASPRICE value, representing the commission that the sender is willing to spend for each unit of gas. A unit of gas corresponds to the execution of an atomic instruction, i.e. a calculation step</a:t>
            </a:r>
          </a:p>
          <a:p>
            <a:endParaRPr lang="en-GB" b="1"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8</a:t>
            </a:fld>
            <a:endParaRPr lang="en-GB"/>
          </a:p>
        </p:txBody>
      </p:sp>
    </p:spTree>
    <p:extLst>
      <p:ext uri="{BB962C8B-B14F-4D97-AF65-F5344CB8AC3E}">
        <p14:creationId xmlns:p14="http://schemas.microsoft.com/office/powerpoint/2010/main" val="4147955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When you run a decentralized application (</a:t>
            </a:r>
            <a:r>
              <a:rPr lang="en-GB" dirty="0" err="1"/>
              <a:t>Dapp</a:t>
            </a:r>
            <a:r>
              <a:rPr lang="en-GB" dirty="0"/>
              <a:t>), you interact with the Blockchain to read and change its status. Indeed, following the execution of a smart contract, each instruction is executed on each node of the network. We will have to pay a specific cost for each operation carried out, expressed in the number of gas units.</a:t>
            </a:r>
          </a:p>
          <a:p>
            <a:endParaRPr lang="en-GB" dirty="0"/>
          </a:p>
          <a:p>
            <a:r>
              <a:rPr lang="en-GB" dirty="0"/>
              <a:t>Why make users pay?</a:t>
            </a:r>
          </a:p>
          <a:p>
            <a:endParaRPr lang="en-GB" dirty="0"/>
          </a:p>
          <a:p>
            <a:r>
              <a:rPr lang="en-GB" dirty="0"/>
              <a:t>• In order to prevent deliberate attacks and abuses on the Ethereum network - including attacks via "spam" transactions (DDoS distributed denial of service attacks)</a:t>
            </a:r>
          </a:p>
          <a:p>
            <a:endParaRPr lang="en-GB" dirty="0"/>
          </a:p>
          <a:p>
            <a:r>
              <a:rPr lang="en-GB" dirty="0"/>
              <a:t>• In order to pay for network nodes that consume for the common good</a:t>
            </a:r>
          </a:p>
          <a:p>
            <a:endParaRPr lang="en-GB" dirty="0"/>
          </a:p>
          <a:p>
            <a:r>
              <a:rPr lang="en-GB" dirty="0"/>
              <a:t>Gas represents the execution fees that transaction senders must pay for each transaction made on the Ethereum Blockchain. The name "gas" is inspired by the idea that these costs act as a fuel.</a:t>
            </a:r>
          </a:p>
          <a:p>
            <a:endParaRPr lang="en-GB" dirty="0"/>
          </a:p>
          <a:p>
            <a:r>
              <a:rPr lang="en-GB" dirty="0"/>
              <a:t>As a car cannot drive without fuel, a smart contract cannot be executed without gas.</a:t>
            </a:r>
          </a:p>
          <a:p>
            <a:endParaRPr lang="en-GB" dirty="0"/>
          </a:p>
          <a:p>
            <a:r>
              <a:rPr lang="en-GB" dirty="0"/>
              <a:t>It should be noted that gas and ether are two distinct concepts. Gas units represent the cost in computing power of a basic operation, expressed with a fixed cost.</a:t>
            </a:r>
          </a:p>
          <a:p>
            <a:r>
              <a:rPr lang="en-GB" dirty="0"/>
              <a:t>On the other hand, the price of ether generally fluctuates according to supply and demand on the market. Both are subject to the mediation of a free market: the price of gas is in fact decided by miners, who can refuse to process a transaction whose gas price is below their minimum limit.</a:t>
            </a:r>
          </a:p>
          <a:p>
            <a:endParaRPr lang="en-GB" dirty="0"/>
          </a:p>
          <a:p>
            <a:r>
              <a:rPr lang="en-GB" dirty="0"/>
              <a:t>Each transaction must include a gas limit and the fees to be paid per gas.</a:t>
            </a:r>
          </a:p>
          <a:p>
            <a:endParaRPr lang="en-GB" dirty="0"/>
          </a:p>
          <a:p>
            <a:r>
              <a:rPr lang="en-GB" dirty="0"/>
              <a:t>Minors then have the choice to include the transaction and collect the fees or not.</a:t>
            </a:r>
          </a:p>
          <a:p>
            <a:endParaRPr lang="en-GB" dirty="0"/>
          </a:p>
          <a:p>
            <a:r>
              <a:rPr lang="en-GB" dirty="0"/>
              <a:t>If the total amount of gas used by the transaction is less than or equal to the gas limit, then the transaction is processed.</a:t>
            </a:r>
          </a:p>
          <a:p>
            <a:endParaRPr lang="en-GB" dirty="0"/>
          </a:p>
          <a:p>
            <a:r>
              <a:rPr lang="en-GB" dirty="0"/>
              <a:t>If the total amount of gas exceeds the gas limit, then all changes are cancelled, except that the transaction is still valid and the fees can still be collected by the miner.</a:t>
            </a:r>
          </a:p>
          <a:p>
            <a:r>
              <a:rPr lang="en-GB" dirty="0"/>
              <a:t>All excess gas not used by the execution of the transaction is refunded to the sender in the form of ether.</a:t>
            </a:r>
          </a:p>
          <a:p>
            <a:r>
              <a:rPr lang="en-GB" dirty="0"/>
              <a:t>You don't have to worry about excessive expenses, since you are only charged for the gas you consume.</a:t>
            </a:r>
          </a:p>
          <a:p>
            <a:r>
              <a:rPr lang="en-GB" dirty="0"/>
              <a:t>This means that it is both useful and more secure to send transactions with a gas limit much higher than estimates.</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9</a:t>
            </a:fld>
            <a:endParaRPr lang="en-GB"/>
          </a:p>
        </p:txBody>
      </p:sp>
    </p:spTree>
    <p:extLst>
      <p:ext uri="{BB962C8B-B14F-4D97-AF65-F5344CB8AC3E}">
        <p14:creationId xmlns:p14="http://schemas.microsoft.com/office/powerpoint/2010/main" val="4281105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https://</a:t>
            </a:r>
            <a:r>
              <a:rPr lang="en-GB" dirty="0" err="1"/>
              <a:t>create.kahoot.it</a:t>
            </a:r>
            <a:r>
              <a:rPr lang="en-GB" dirty="0"/>
              <a:t>/share/</a:t>
            </a:r>
            <a:r>
              <a:rPr lang="en-GB" dirty="0" err="1"/>
              <a:t>ethereum-quizz</a:t>
            </a:r>
            <a:r>
              <a:rPr lang="en-GB" dirty="0"/>
              <a:t>/728249f9-6703-423a-baca-a3296e4a1bb7</a:t>
            </a:r>
          </a:p>
          <a:p>
            <a:endParaRPr lang="en-GB" dirty="0"/>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10</a:t>
            </a:fld>
            <a:endParaRPr lang="en-GB"/>
          </a:p>
        </p:txBody>
      </p:sp>
    </p:spTree>
    <p:extLst>
      <p:ext uri="{BB962C8B-B14F-4D97-AF65-F5344CB8AC3E}">
        <p14:creationId xmlns:p14="http://schemas.microsoft.com/office/powerpoint/2010/main" val="1145328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A smart contract is a set of codes (its functions) and data (its status) attached to a specific address on the Ethereum Blockchain.</a:t>
            </a:r>
          </a:p>
          <a:p>
            <a:r>
              <a:rPr lang="en-GB" dirty="0"/>
              <a:t>Smart contracts are recorded using a creation transaction - deployment - on the Blockchain in an Ethereum-specific binary format called bytecode.</a:t>
            </a:r>
          </a:p>
          <a:p>
            <a:endParaRPr lang="en-GB" dirty="0"/>
          </a:p>
          <a:p>
            <a:r>
              <a:rPr lang="en-GB" dirty="0"/>
              <a:t>Smart contracts are usually written in a high-level language such as Solidity. These languages cannot be executed directly by the EVM. Instead, they are compiled into low-level machine instructions to be registered on the Blockchain.</a:t>
            </a:r>
          </a:p>
          <a:p>
            <a:endParaRPr lang="en-GB" dirty="0"/>
          </a:p>
          <a:p>
            <a:r>
              <a:rPr lang="en-GB" dirty="0"/>
              <a:t>Unlike Ethereum, smart contracts on Bitcoin are written in a low-level language using opcodes and are called "scripts".</a:t>
            </a:r>
          </a:p>
          <a:p>
            <a:endParaRPr lang="en-GB" dirty="0"/>
          </a:p>
          <a:p>
            <a:r>
              <a:rPr lang="en-GB" b="1" dirty="0"/>
              <a:t>STANDARDS - EIP</a:t>
            </a:r>
          </a:p>
          <a:p>
            <a:endParaRPr lang="en-GB" dirty="0"/>
          </a:p>
          <a:p>
            <a:r>
              <a:rPr lang="en-GB" dirty="0"/>
              <a:t>The Ethereum community has adopted many standards useful to developers. These standards are generally presented via the Ethereum Improvement Proposals (EIP), which are proposals for improvements that members discuss according to a standard process.</a:t>
            </a:r>
          </a:p>
          <a:p>
            <a:r>
              <a:rPr lang="en-GB" dirty="0"/>
              <a:t>https://</a:t>
            </a:r>
            <a:r>
              <a:rPr lang="en-GB" dirty="0" err="1"/>
              <a:t>eips.ethereum.org</a:t>
            </a:r>
            <a:r>
              <a:rPr lang="en-GB" dirty="0"/>
              <a:t>/</a:t>
            </a:r>
          </a:p>
          <a:p>
            <a:endParaRPr lang="en-GB" dirty="0"/>
          </a:p>
          <a:p>
            <a:r>
              <a:rPr lang="en-GB" dirty="0"/>
              <a:t>Some EIPs relate to application-level standards (for example, a standard smart-contract format), which are introduced as Ethereum Requests Comment (ERC). Many ERCs are the essential standards that are widely used in the Ethereum ecosystem.</a:t>
            </a:r>
          </a:p>
          <a:p>
            <a:r>
              <a:rPr lang="en-GB" dirty="0"/>
              <a:t>https://</a:t>
            </a:r>
            <a:r>
              <a:rPr lang="en-GB" dirty="0" err="1"/>
              <a:t>eips.ethereum.org</a:t>
            </a:r>
            <a:r>
              <a:rPr lang="en-GB" dirty="0"/>
              <a:t>/</a:t>
            </a:r>
            <a:r>
              <a:rPr lang="en-GB" dirty="0" err="1"/>
              <a:t>erc</a:t>
            </a:r>
            <a:endParaRPr lang="en-GB" dirty="0"/>
          </a:p>
          <a:p>
            <a:endParaRPr lang="en-GB" dirty="0"/>
          </a:p>
          <a:p>
            <a:r>
              <a:rPr lang="en-GB" dirty="0"/>
              <a:t>Two of the most famous are the ERC20 and ERC721.</a:t>
            </a:r>
          </a:p>
          <a:p>
            <a:endParaRPr lang="en-GB" dirty="0"/>
          </a:p>
          <a:p>
            <a:r>
              <a:rPr lang="en-GB" dirty="0"/>
              <a:t>• ERC20 - A standard interface for tokens</a:t>
            </a:r>
          </a:p>
          <a:p>
            <a:endParaRPr lang="en-GB" dirty="0"/>
          </a:p>
          <a:p>
            <a:r>
              <a:rPr lang="en-GB" dirty="0"/>
              <a:t>• ERC721 - A standard interface for non-fungible tokens (non-fungible tokens)</a:t>
            </a:r>
          </a:p>
        </p:txBody>
      </p:sp>
      <p:sp>
        <p:nvSpPr>
          <p:cNvPr id="4" name="Espace réservé du numéro de diapositive 3"/>
          <p:cNvSpPr>
            <a:spLocks noGrp="1"/>
          </p:cNvSpPr>
          <p:nvPr>
            <p:ph type="sldNum" sz="quarter" idx="5"/>
          </p:nvPr>
        </p:nvSpPr>
        <p:spPr/>
        <p:txBody>
          <a:bodyPr/>
          <a:lstStyle/>
          <a:p>
            <a:fld id="{F441808D-F203-A646-B71C-B52AF66832B1}" type="slidenum">
              <a:rPr lang="en-GB" smtClean="0"/>
              <a:t>11</a:t>
            </a:fld>
            <a:endParaRPr lang="en-GB"/>
          </a:p>
        </p:txBody>
      </p:sp>
    </p:spTree>
    <p:extLst>
      <p:ext uri="{BB962C8B-B14F-4D97-AF65-F5344CB8AC3E}">
        <p14:creationId xmlns:p14="http://schemas.microsoft.com/office/powerpoint/2010/main" val="4235869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Monday, January 30, 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896174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Monday, January 30,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40416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Monday, January 30,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1167965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Monday, January 30,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3911312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Monday, January 30,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84545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Monday, January 30,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27617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Monday, January 30,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4017333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Monday, January 30,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83341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Monday, January 30,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3802257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Monday, January 30,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400177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Monday, January 30,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3658520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Monday, January 30, 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‹N°›</a:t>
            </a:fld>
            <a:endParaRPr lang="en-US"/>
          </a:p>
        </p:txBody>
      </p:sp>
    </p:spTree>
    <p:extLst>
      <p:ext uri="{BB962C8B-B14F-4D97-AF65-F5344CB8AC3E}">
        <p14:creationId xmlns:p14="http://schemas.microsoft.com/office/powerpoint/2010/main" val="1789327999"/>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remix.ethereum.or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hyperlink" Target="https://goerlifaucet.com/" TargetMode="External"/><Relationship Id="rId4" Type="http://schemas.openxmlformats.org/officeDocument/2006/relationships/image" Target="../media/image30.jpe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4A4030B-E22C-2578-1A85-988DB83527E9}"/>
              </a:ext>
            </a:extLst>
          </p:cNvPr>
          <p:cNvSpPr>
            <a:spLocks noGrp="1"/>
          </p:cNvSpPr>
          <p:nvPr>
            <p:ph type="ctrTitle"/>
          </p:nvPr>
        </p:nvSpPr>
        <p:spPr>
          <a:xfrm>
            <a:off x="550864" y="1051551"/>
            <a:ext cx="3565524" cy="2384898"/>
          </a:xfrm>
        </p:spPr>
        <p:txBody>
          <a:bodyPr anchor="b">
            <a:normAutofit/>
          </a:bodyPr>
          <a:lstStyle/>
          <a:p>
            <a:r>
              <a:rPr lang="en-GB" sz="4800" dirty="0">
                <a:latin typeface="Britannic Bold" panose="020B0903060703020204" pitchFamily="34" charset="77"/>
              </a:rPr>
              <a:t>Blockchain and Solidity</a:t>
            </a:r>
          </a:p>
        </p:txBody>
      </p:sp>
      <p:sp>
        <p:nvSpPr>
          <p:cNvPr id="3" name="Sous-titre 2">
            <a:extLst>
              <a:ext uri="{FF2B5EF4-FFF2-40B4-BE49-F238E27FC236}">
                <a16:creationId xmlns:a16="http://schemas.microsoft.com/office/drawing/2014/main" id="{36D7BE0F-85B7-2158-6A4D-86AABC09947E}"/>
              </a:ext>
            </a:extLst>
          </p:cNvPr>
          <p:cNvSpPr>
            <a:spLocks noGrp="1"/>
          </p:cNvSpPr>
          <p:nvPr>
            <p:ph type="subTitle" idx="1"/>
          </p:nvPr>
        </p:nvSpPr>
        <p:spPr>
          <a:xfrm>
            <a:off x="550863" y="3569008"/>
            <a:ext cx="3565525" cy="1731656"/>
          </a:xfrm>
        </p:spPr>
        <p:txBody>
          <a:bodyPr>
            <a:normAutofit/>
          </a:bodyPr>
          <a:lstStyle/>
          <a:p>
            <a:r>
              <a:rPr lang="en-GB" sz="2000">
                <a:solidFill>
                  <a:schemeClr val="tx1">
                    <a:alpha val="60000"/>
                  </a:schemeClr>
                </a:solidFill>
              </a:rPr>
              <a:t>Learn how to code your first smart contract and run a private blockchain in order to interact with it !</a:t>
            </a:r>
          </a:p>
        </p:txBody>
      </p:sp>
      <p:grpSp>
        <p:nvGrpSpPr>
          <p:cNvPr id="11" name="Group 10">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2" name="Freeform: Shape 11">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 name="Picture 3">
            <a:extLst>
              <a:ext uri="{FF2B5EF4-FFF2-40B4-BE49-F238E27FC236}">
                <a16:creationId xmlns:a16="http://schemas.microsoft.com/office/drawing/2014/main" id="{95267B92-332B-C113-6BEC-218F5E3AFA2E}"/>
              </a:ext>
            </a:extLst>
          </p:cNvPr>
          <p:cNvPicPr>
            <a:picLocks noChangeAspect="1"/>
          </p:cNvPicPr>
          <p:nvPr/>
        </p:nvPicPr>
        <p:blipFill rotWithShape="1">
          <a:blip r:embed="rId2"/>
          <a:srcRect r="18542"/>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5" name="Rectangle 14">
            <a:extLst>
              <a:ext uri="{FF2B5EF4-FFF2-40B4-BE49-F238E27FC236}">
                <a16:creationId xmlns:a16="http://schemas.microsoft.com/office/drawing/2014/main" id="{41AC6C06-99FE-4BA1-BC82-8406A424C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ZoneTexte 4">
            <a:extLst>
              <a:ext uri="{FF2B5EF4-FFF2-40B4-BE49-F238E27FC236}">
                <a16:creationId xmlns:a16="http://schemas.microsoft.com/office/drawing/2014/main" id="{EE38304D-ACFE-A6C0-9C7C-19E820168906}"/>
              </a:ext>
            </a:extLst>
          </p:cNvPr>
          <p:cNvSpPr txBox="1"/>
          <p:nvPr/>
        </p:nvSpPr>
        <p:spPr>
          <a:xfrm>
            <a:off x="127314" y="6431802"/>
            <a:ext cx="1795684" cy="369332"/>
          </a:xfrm>
          <a:prstGeom prst="rect">
            <a:avLst/>
          </a:prstGeom>
          <a:noFill/>
        </p:spPr>
        <p:txBody>
          <a:bodyPr wrap="none" rtlCol="0">
            <a:spAutoFit/>
          </a:bodyPr>
          <a:lstStyle/>
          <a:p>
            <a:r>
              <a:rPr lang="en-GB" dirty="0"/>
              <a:t>By Leon Ducasse</a:t>
            </a:r>
          </a:p>
        </p:txBody>
      </p:sp>
    </p:spTree>
    <p:extLst>
      <p:ext uri="{BB962C8B-B14F-4D97-AF65-F5344CB8AC3E}">
        <p14:creationId xmlns:p14="http://schemas.microsoft.com/office/powerpoint/2010/main" val="420807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158009-C63C-5070-08BE-AD151540C196}"/>
              </a:ext>
            </a:extLst>
          </p:cNvPr>
          <p:cNvSpPr>
            <a:spLocks noGrp="1"/>
          </p:cNvSpPr>
          <p:nvPr>
            <p:ph type="title"/>
          </p:nvPr>
        </p:nvSpPr>
        <p:spPr>
          <a:xfrm>
            <a:off x="550200" y="3001408"/>
            <a:ext cx="11091600" cy="855184"/>
          </a:xfrm>
        </p:spPr>
        <p:txBody>
          <a:bodyPr/>
          <a:lstStyle/>
          <a:p>
            <a:pPr algn="ctr"/>
            <a:r>
              <a:rPr lang="en-GB" dirty="0"/>
              <a:t>QUIZ TIME !</a:t>
            </a:r>
          </a:p>
        </p:txBody>
      </p:sp>
      <p:sp>
        <p:nvSpPr>
          <p:cNvPr id="4" name="ZoneTexte 3">
            <a:extLst>
              <a:ext uri="{FF2B5EF4-FFF2-40B4-BE49-F238E27FC236}">
                <a16:creationId xmlns:a16="http://schemas.microsoft.com/office/drawing/2014/main" id="{3D85E4FE-0E57-3670-816A-DBE31688526E}"/>
              </a:ext>
            </a:extLst>
          </p:cNvPr>
          <p:cNvSpPr txBox="1"/>
          <p:nvPr/>
        </p:nvSpPr>
        <p:spPr>
          <a:xfrm>
            <a:off x="1961003" y="6301648"/>
            <a:ext cx="8712642" cy="369332"/>
          </a:xfrm>
          <a:prstGeom prst="rect">
            <a:avLst/>
          </a:prstGeom>
          <a:noFill/>
        </p:spPr>
        <p:txBody>
          <a:bodyPr wrap="none" rtlCol="0">
            <a:spAutoFit/>
          </a:bodyPr>
          <a:lstStyle/>
          <a:p>
            <a:r>
              <a:rPr lang="en-GB" dirty="0"/>
              <a:t>https://</a:t>
            </a:r>
            <a:r>
              <a:rPr lang="en-GB" dirty="0" err="1"/>
              <a:t>create.kahoot.it</a:t>
            </a:r>
            <a:r>
              <a:rPr lang="en-GB" dirty="0"/>
              <a:t>/share/</a:t>
            </a:r>
            <a:r>
              <a:rPr lang="en-GB" dirty="0" err="1"/>
              <a:t>ethereum-quizz</a:t>
            </a:r>
            <a:r>
              <a:rPr lang="en-GB" dirty="0"/>
              <a:t>/728249f9-6703-423a-baca-a3296e4a1bb7</a:t>
            </a:r>
          </a:p>
        </p:txBody>
      </p:sp>
      <p:pic>
        <p:nvPicPr>
          <p:cNvPr id="12" name="Image 11">
            <a:extLst>
              <a:ext uri="{FF2B5EF4-FFF2-40B4-BE49-F238E27FC236}">
                <a16:creationId xmlns:a16="http://schemas.microsoft.com/office/drawing/2014/main" id="{91EFF487-A343-0B1D-F074-78787B2EF9D1}"/>
              </a:ext>
            </a:extLst>
          </p:cNvPr>
          <p:cNvPicPr>
            <a:picLocks noChangeAspect="1"/>
          </p:cNvPicPr>
          <p:nvPr/>
        </p:nvPicPr>
        <p:blipFill>
          <a:blip r:embed="rId3"/>
          <a:stretch>
            <a:fillRect/>
          </a:stretch>
        </p:blipFill>
        <p:spPr>
          <a:xfrm>
            <a:off x="10866762" y="5763340"/>
            <a:ext cx="855184" cy="855184"/>
          </a:xfrm>
          <a:prstGeom prst="rect">
            <a:avLst/>
          </a:prstGeom>
        </p:spPr>
      </p:pic>
    </p:spTree>
    <p:extLst>
      <p:ext uri="{BB962C8B-B14F-4D97-AF65-F5344CB8AC3E}">
        <p14:creationId xmlns:p14="http://schemas.microsoft.com/office/powerpoint/2010/main" val="3571154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8757E-E603-3E4F-5E8D-07FC20BE6796}"/>
              </a:ext>
            </a:extLst>
          </p:cNvPr>
          <p:cNvSpPr>
            <a:spLocks noGrp="1"/>
          </p:cNvSpPr>
          <p:nvPr>
            <p:ph type="title"/>
          </p:nvPr>
        </p:nvSpPr>
        <p:spPr/>
        <p:txBody>
          <a:bodyPr/>
          <a:lstStyle/>
          <a:p>
            <a:r>
              <a:rPr lang="en-GB" dirty="0"/>
              <a:t>Smart Contracts on Ethereum</a:t>
            </a:r>
          </a:p>
        </p:txBody>
      </p:sp>
      <p:sp>
        <p:nvSpPr>
          <p:cNvPr id="5" name="ZoneTexte 4">
            <a:extLst>
              <a:ext uri="{FF2B5EF4-FFF2-40B4-BE49-F238E27FC236}">
                <a16:creationId xmlns:a16="http://schemas.microsoft.com/office/drawing/2014/main" id="{BD789D44-520B-0E5D-F181-37A37D1C3003}"/>
              </a:ext>
            </a:extLst>
          </p:cNvPr>
          <p:cNvSpPr txBox="1"/>
          <p:nvPr/>
        </p:nvSpPr>
        <p:spPr>
          <a:xfrm>
            <a:off x="549538" y="1419610"/>
            <a:ext cx="2042547" cy="461665"/>
          </a:xfrm>
          <a:prstGeom prst="rect">
            <a:avLst/>
          </a:prstGeom>
          <a:noFill/>
        </p:spPr>
        <p:txBody>
          <a:bodyPr wrap="none" rtlCol="0">
            <a:spAutoFit/>
          </a:bodyPr>
          <a:lstStyle/>
          <a:p>
            <a:r>
              <a:rPr lang="en-GB" sz="2400" dirty="0"/>
              <a:t>But what is it ?</a:t>
            </a:r>
          </a:p>
        </p:txBody>
      </p:sp>
      <p:sp>
        <p:nvSpPr>
          <p:cNvPr id="6" name="ZoneTexte 5">
            <a:extLst>
              <a:ext uri="{FF2B5EF4-FFF2-40B4-BE49-F238E27FC236}">
                <a16:creationId xmlns:a16="http://schemas.microsoft.com/office/drawing/2014/main" id="{5F7DFF2A-7305-F3B3-1D3F-555342DB1D48}"/>
              </a:ext>
            </a:extLst>
          </p:cNvPr>
          <p:cNvSpPr txBox="1"/>
          <p:nvPr/>
        </p:nvSpPr>
        <p:spPr>
          <a:xfrm>
            <a:off x="549538" y="1881275"/>
            <a:ext cx="2460930" cy="923330"/>
          </a:xfrm>
          <a:prstGeom prst="rect">
            <a:avLst/>
          </a:prstGeom>
          <a:noFill/>
        </p:spPr>
        <p:txBody>
          <a:bodyPr wrap="none" rtlCol="0">
            <a:spAutoFit/>
          </a:bodyPr>
          <a:lstStyle/>
          <a:p>
            <a:r>
              <a:rPr lang="en-GB" dirty="0"/>
              <a:t>Set of</a:t>
            </a:r>
          </a:p>
          <a:p>
            <a:pPr marL="285750" indent="-285750">
              <a:buFontTx/>
              <a:buChar char="-"/>
            </a:pPr>
            <a:r>
              <a:rPr lang="en-GB" dirty="0">
                <a:solidFill>
                  <a:schemeClr val="accent1">
                    <a:lumMod val="60000"/>
                    <a:lumOff val="40000"/>
                  </a:schemeClr>
                </a:solidFill>
              </a:rPr>
              <a:t>codes</a:t>
            </a:r>
            <a:r>
              <a:rPr lang="en-GB" dirty="0"/>
              <a:t> (its functions) </a:t>
            </a:r>
          </a:p>
          <a:p>
            <a:pPr marL="285750" indent="-285750">
              <a:buFontTx/>
              <a:buChar char="-"/>
            </a:pPr>
            <a:r>
              <a:rPr lang="en-GB" dirty="0">
                <a:solidFill>
                  <a:schemeClr val="accent1">
                    <a:lumMod val="60000"/>
                    <a:lumOff val="40000"/>
                  </a:schemeClr>
                </a:solidFill>
              </a:rPr>
              <a:t>data</a:t>
            </a:r>
            <a:r>
              <a:rPr lang="en-GB" dirty="0"/>
              <a:t> (its status)</a:t>
            </a:r>
          </a:p>
        </p:txBody>
      </p:sp>
      <p:sp>
        <p:nvSpPr>
          <p:cNvPr id="7" name="ZoneTexte 6">
            <a:extLst>
              <a:ext uri="{FF2B5EF4-FFF2-40B4-BE49-F238E27FC236}">
                <a16:creationId xmlns:a16="http://schemas.microsoft.com/office/drawing/2014/main" id="{15DA0E89-4700-0BBB-A148-66358D563369}"/>
              </a:ext>
            </a:extLst>
          </p:cNvPr>
          <p:cNvSpPr txBox="1"/>
          <p:nvPr/>
        </p:nvSpPr>
        <p:spPr>
          <a:xfrm>
            <a:off x="3010468" y="2342940"/>
            <a:ext cx="5819222" cy="369332"/>
          </a:xfrm>
          <a:prstGeom prst="rect">
            <a:avLst/>
          </a:prstGeom>
          <a:noFill/>
        </p:spPr>
        <p:txBody>
          <a:bodyPr wrap="none" rtlCol="0">
            <a:spAutoFit/>
          </a:bodyPr>
          <a:lstStyle/>
          <a:p>
            <a:r>
              <a:rPr lang="en-GB" i="1" dirty="0">
                <a:solidFill>
                  <a:schemeClr val="accent5">
                    <a:lumMod val="60000"/>
                    <a:lumOff val="40000"/>
                  </a:schemeClr>
                </a:solidFill>
              </a:rPr>
              <a:t>attached to a specific address on the Ethereum Blockchain</a:t>
            </a:r>
          </a:p>
        </p:txBody>
      </p:sp>
      <p:sp>
        <p:nvSpPr>
          <p:cNvPr id="8" name="ZoneTexte 7">
            <a:extLst>
              <a:ext uri="{FF2B5EF4-FFF2-40B4-BE49-F238E27FC236}">
                <a16:creationId xmlns:a16="http://schemas.microsoft.com/office/drawing/2014/main" id="{EFA6B6B1-67E6-F34D-956C-47C846BE8451}"/>
              </a:ext>
            </a:extLst>
          </p:cNvPr>
          <p:cNvSpPr txBox="1"/>
          <p:nvPr/>
        </p:nvSpPr>
        <p:spPr>
          <a:xfrm>
            <a:off x="511061" y="4274171"/>
            <a:ext cx="2119491" cy="369332"/>
          </a:xfrm>
          <a:prstGeom prst="rect">
            <a:avLst/>
          </a:prstGeom>
          <a:noFill/>
        </p:spPr>
        <p:txBody>
          <a:bodyPr wrap="none" rtlCol="0">
            <a:spAutoFit/>
          </a:bodyPr>
          <a:lstStyle/>
          <a:p>
            <a:r>
              <a:rPr lang="en-GB" dirty="0"/>
              <a:t>High level language</a:t>
            </a:r>
          </a:p>
        </p:txBody>
      </p:sp>
      <p:pic>
        <p:nvPicPr>
          <p:cNvPr id="4100" name="Picture 4" descr="Solidity – Programming language for Smart Contracts – BitcoinWiki">
            <a:extLst>
              <a:ext uri="{FF2B5EF4-FFF2-40B4-BE49-F238E27FC236}">
                <a16:creationId xmlns:a16="http://schemas.microsoft.com/office/drawing/2014/main" id="{51037A7D-7FC7-EFF4-A5A3-D14114DAA7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069" y="3384336"/>
            <a:ext cx="2119483" cy="874287"/>
          </a:xfrm>
          <a:prstGeom prst="rect">
            <a:avLst/>
          </a:prstGeom>
          <a:ln/>
        </p:spPr>
        <p:style>
          <a:lnRef idx="1">
            <a:schemeClr val="dk1"/>
          </a:lnRef>
          <a:fillRef idx="2">
            <a:schemeClr val="dk1"/>
          </a:fillRef>
          <a:effectRef idx="1">
            <a:schemeClr val="dk1"/>
          </a:effectRef>
          <a:fontRef idx="minor">
            <a:schemeClr val="dk1"/>
          </a:fontRef>
        </p:style>
      </p:pic>
      <p:sp>
        <p:nvSpPr>
          <p:cNvPr id="9" name="ZoneTexte 8">
            <a:extLst>
              <a:ext uri="{FF2B5EF4-FFF2-40B4-BE49-F238E27FC236}">
                <a16:creationId xmlns:a16="http://schemas.microsoft.com/office/drawing/2014/main" id="{480A8B75-9B3C-460B-DD14-BE88B9D9D611}"/>
              </a:ext>
            </a:extLst>
          </p:cNvPr>
          <p:cNvSpPr txBox="1"/>
          <p:nvPr/>
        </p:nvSpPr>
        <p:spPr>
          <a:xfrm>
            <a:off x="3010468" y="3889291"/>
            <a:ext cx="1378904" cy="369332"/>
          </a:xfrm>
          <a:prstGeom prst="rect">
            <a:avLst/>
          </a:prstGeom>
          <a:noFill/>
        </p:spPr>
        <p:txBody>
          <a:bodyPr wrap="none" rtlCol="0">
            <a:spAutoFit/>
          </a:bodyPr>
          <a:lstStyle/>
          <a:p>
            <a:r>
              <a:rPr lang="en-GB" dirty="0"/>
              <a:t>Compilation</a:t>
            </a:r>
          </a:p>
        </p:txBody>
      </p:sp>
      <p:sp>
        <p:nvSpPr>
          <p:cNvPr id="10" name="ZoneTexte 9">
            <a:extLst>
              <a:ext uri="{FF2B5EF4-FFF2-40B4-BE49-F238E27FC236}">
                <a16:creationId xmlns:a16="http://schemas.microsoft.com/office/drawing/2014/main" id="{DFD734D2-5354-BDF7-7718-F7EA41086A87}"/>
              </a:ext>
            </a:extLst>
          </p:cNvPr>
          <p:cNvSpPr txBox="1"/>
          <p:nvPr/>
        </p:nvSpPr>
        <p:spPr>
          <a:xfrm>
            <a:off x="5239192" y="3636813"/>
            <a:ext cx="3070071" cy="369332"/>
          </a:xfrm>
          <a:prstGeom prst="rect">
            <a:avLst/>
          </a:prstGeom>
          <a:noFill/>
        </p:spPr>
        <p:txBody>
          <a:bodyPr wrap="none" rtlCol="0">
            <a:spAutoFit/>
          </a:bodyPr>
          <a:lstStyle/>
          <a:p>
            <a:r>
              <a:rPr lang="en-GB" dirty="0"/>
              <a:t>Low level machine instruction</a:t>
            </a:r>
          </a:p>
        </p:txBody>
      </p:sp>
      <p:cxnSp>
        <p:nvCxnSpPr>
          <p:cNvPr id="12" name="Connecteur droit avec flèche 11">
            <a:extLst>
              <a:ext uri="{FF2B5EF4-FFF2-40B4-BE49-F238E27FC236}">
                <a16:creationId xmlns:a16="http://schemas.microsoft.com/office/drawing/2014/main" id="{A1A795FC-AF44-D7D0-E2D1-D5AFF146BE94}"/>
              </a:ext>
            </a:extLst>
          </p:cNvPr>
          <p:cNvCxnSpPr>
            <a:cxnSpLocks/>
          </p:cNvCxnSpPr>
          <p:nvPr/>
        </p:nvCxnSpPr>
        <p:spPr>
          <a:xfrm>
            <a:off x="2865225" y="3774420"/>
            <a:ext cx="2139294" cy="32380"/>
          </a:xfrm>
          <a:prstGeom prst="straightConnector1">
            <a:avLst/>
          </a:prstGeom>
          <a:ln w="142875">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ZoneTexte 12">
            <a:extLst>
              <a:ext uri="{FF2B5EF4-FFF2-40B4-BE49-F238E27FC236}">
                <a16:creationId xmlns:a16="http://schemas.microsoft.com/office/drawing/2014/main" id="{C184FD34-95C2-6EC2-6786-3110A3207F80}"/>
              </a:ext>
            </a:extLst>
          </p:cNvPr>
          <p:cNvSpPr txBox="1"/>
          <p:nvPr/>
        </p:nvSpPr>
        <p:spPr>
          <a:xfrm>
            <a:off x="9944211" y="3261109"/>
            <a:ext cx="1947384" cy="1120740"/>
          </a:xfrm>
          <a:prstGeom prst="rect">
            <a:avLst/>
          </a:prstGeom>
          <a:noFill/>
        </p:spPr>
        <p:txBody>
          <a:bodyPr wrap="square" rtlCol="0">
            <a:spAutoFit/>
          </a:bodyPr>
          <a:lstStyle/>
          <a:p>
            <a:r>
              <a:rPr lang="en-GB" sz="6600" dirty="0">
                <a:latin typeface="Phosphate Inline" panose="02000506050000020004" pitchFamily="2" charset="77"/>
                <a:cs typeface="Phosphate Inline" panose="02000506050000020004" pitchFamily="2" charset="77"/>
              </a:rPr>
              <a:t>EVM</a:t>
            </a:r>
          </a:p>
        </p:txBody>
      </p:sp>
      <p:cxnSp>
        <p:nvCxnSpPr>
          <p:cNvPr id="15" name="Connecteur droit avec flèche 14">
            <a:extLst>
              <a:ext uri="{FF2B5EF4-FFF2-40B4-BE49-F238E27FC236}">
                <a16:creationId xmlns:a16="http://schemas.microsoft.com/office/drawing/2014/main" id="{86389EFF-B4EE-D57A-2E55-CEF02896BA79}"/>
              </a:ext>
            </a:extLst>
          </p:cNvPr>
          <p:cNvCxnSpPr>
            <a:cxnSpLocks/>
            <a:stCxn id="10" idx="3"/>
            <a:endCxn id="13" idx="1"/>
          </p:cNvCxnSpPr>
          <p:nvPr/>
        </p:nvCxnSpPr>
        <p:spPr>
          <a:xfrm>
            <a:off x="8309263" y="3821479"/>
            <a:ext cx="1634948" cy="0"/>
          </a:xfrm>
          <a:prstGeom prst="straightConnector1">
            <a:avLst/>
          </a:prstGeom>
          <a:ln w="69850">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ZoneTexte 20">
            <a:extLst>
              <a:ext uri="{FF2B5EF4-FFF2-40B4-BE49-F238E27FC236}">
                <a16:creationId xmlns:a16="http://schemas.microsoft.com/office/drawing/2014/main" id="{F9EC1878-002B-EB17-0091-78B55497B2EA}"/>
              </a:ext>
            </a:extLst>
          </p:cNvPr>
          <p:cNvSpPr txBox="1"/>
          <p:nvPr/>
        </p:nvSpPr>
        <p:spPr>
          <a:xfrm>
            <a:off x="511061" y="5323840"/>
            <a:ext cx="3526928" cy="984885"/>
          </a:xfrm>
          <a:prstGeom prst="rect">
            <a:avLst/>
          </a:prstGeom>
          <a:noFill/>
        </p:spPr>
        <p:txBody>
          <a:bodyPr wrap="none" rtlCol="0">
            <a:spAutoFit/>
          </a:bodyPr>
          <a:lstStyle/>
          <a:p>
            <a:r>
              <a:rPr lang="en-GB" sz="2400" dirty="0"/>
              <a:t>Some standards:</a:t>
            </a:r>
          </a:p>
          <a:p>
            <a:r>
              <a:rPr lang="en-GB" dirty="0"/>
              <a:t>(</a:t>
            </a:r>
            <a:r>
              <a:rPr lang="en-GB" sz="1600" i="1" dirty="0"/>
              <a:t>generally presented via the</a:t>
            </a:r>
          </a:p>
          <a:p>
            <a:r>
              <a:rPr lang="en-GB" sz="1600" i="1" dirty="0"/>
              <a:t>Ethereum Improvement Proposals (EIP))</a:t>
            </a:r>
            <a:endParaRPr lang="en-GB" i="1" dirty="0"/>
          </a:p>
        </p:txBody>
      </p:sp>
      <p:sp>
        <p:nvSpPr>
          <p:cNvPr id="24" name="ZoneTexte 23">
            <a:extLst>
              <a:ext uri="{FF2B5EF4-FFF2-40B4-BE49-F238E27FC236}">
                <a16:creationId xmlns:a16="http://schemas.microsoft.com/office/drawing/2014/main" id="{00251A6E-C768-FFB3-9E06-EB2ACEE470D3}"/>
              </a:ext>
            </a:extLst>
          </p:cNvPr>
          <p:cNvSpPr txBox="1"/>
          <p:nvPr/>
        </p:nvSpPr>
        <p:spPr>
          <a:xfrm>
            <a:off x="5711962" y="5080602"/>
            <a:ext cx="4232249" cy="400110"/>
          </a:xfrm>
          <a:prstGeom prst="rect">
            <a:avLst/>
          </a:prstGeom>
          <a:noFill/>
        </p:spPr>
        <p:txBody>
          <a:bodyPr wrap="none" rtlCol="0">
            <a:spAutoFit/>
          </a:bodyPr>
          <a:lstStyle/>
          <a:p>
            <a:r>
              <a:rPr lang="en-GB" sz="2000" b="1" dirty="0"/>
              <a:t>Ethereum Requests Comment (ERC)</a:t>
            </a:r>
          </a:p>
        </p:txBody>
      </p:sp>
      <p:sp>
        <p:nvSpPr>
          <p:cNvPr id="25" name="ZoneTexte 24">
            <a:extLst>
              <a:ext uri="{FF2B5EF4-FFF2-40B4-BE49-F238E27FC236}">
                <a16:creationId xmlns:a16="http://schemas.microsoft.com/office/drawing/2014/main" id="{BC44CCD6-D566-2C10-8442-C6F8D9D5016C}"/>
              </a:ext>
            </a:extLst>
          </p:cNvPr>
          <p:cNvSpPr txBox="1"/>
          <p:nvPr/>
        </p:nvSpPr>
        <p:spPr>
          <a:xfrm>
            <a:off x="6413500" y="5404335"/>
            <a:ext cx="2569934" cy="307777"/>
          </a:xfrm>
          <a:prstGeom prst="rect">
            <a:avLst/>
          </a:prstGeom>
          <a:noFill/>
        </p:spPr>
        <p:txBody>
          <a:bodyPr wrap="none" rtlCol="0">
            <a:spAutoFit/>
          </a:bodyPr>
          <a:lstStyle/>
          <a:p>
            <a:r>
              <a:rPr lang="en-GB" sz="1400" dirty="0"/>
              <a:t>standard smart-contract format</a:t>
            </a:r>
          </a:p>
        </p:txBody>
      </p:sp>
      <p:sp>
        <p:nvSpPr>
          <p:cNvPr id="26" name="ZoneTexte 25">
            <a:extLst>
              <a:ext uri="{FF2B5EF4-FFF2-40B4-BE49-F238E27FC236}">
                <a16:creationId xmlns:a16="http://schemas.microsoft.com/office/drawing/2014/main" id="{298448D3-FF79-094C-1FE6-B207CD196E1D}"/>
              </a:ext>
            </a:extLst>
          </p:cNvPr>
          <p:cNvSpPr txBox="1"/>
          <p:nvPr/>
        </p:nvSpPr>
        <p:spPr>
          <a:xfrm>
            <a:off x="5239192" y="5866471"/>
            <a:ext cx="6030818" cy="646331"/>
          </a:xfrm>
          <a:prstGeom prst="rect">
            <a:avLst/>
          </a:prstGeom>
          <a:noFill/>
        </p:spPr>
        <p:txBody>
          <a:bodyPr wrap="none" rtlCol="0">
            <a:spAutoFit/>
          </a:bodyPr>
          <a:lstStyle/>
          <a:p>
            <a:r>
              <a:rPr lang="en-GB" dirty="0"/>
              <a:t>• ERC20 - A standard interface for tokens</a:t>
            </a:r>
          </a:p>
          <a:p>
            <a:r>
              <a:rPr lang="en-GB" dirty="0"/>
              <a:t>• ERC721 - A standard interface for non-fungible tokens (NFT)</a:t>
            </a:r>
          </a:p>
        </p:txBody>
      </p:sp>
    </p:spTree>
    <p:extLst>
      <p:ext uri="{BB962C8B-B14F-4D97-AF65-F5344CB8AC3E}">
        <p14:creationId xmlns:p14="http://schemas.microsoft.com/office/powerpoint/2010/main" val="677912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B06DA2-4625-6651-C995-206C80FA29FE}"/>
              </a:ext>
            </a:extLst>
          </p:cNvPr>
          <p:cNvSpPr>
            <a:spLocks noGrp="1"/>
          </p:cNvSpPr>
          <p:nvPr>
            <p:ph type="title"/>
          </p:nvPr>
        </p:nvSpPr>
        <p:spPr>
          <a:xfrm>
            <a:off x="550862" y="549275"/>
            <a:ext cx="11091600" cy="758825"/>
          </a:xfrm>
        </p:spPr>
        <p:txBody>
          <a:bodyPr/>
          <a:lstStyle/>
          <a:p>
            <a:r>
              <a:rPr lang="en-GB" dirty="0"/>
              <a:t>Opcodes and Bytecodes</a:t>
            </a:r>
          </a:p>
        </p:txBody>
      </p:sp>
      <p:sp>
        <p:nvSpPr>
          <p:cNvPr id="4" name="ZoneTexte 3">
            <a:extLst>
              <a:ext uri="{FF2B5EF4-FFF2-40B4-BE49-F238E27FC236}">
                <a16:creationId xmlns:a16="http://schemas.microsoft.com/office/drawing/2014/main" id="{393E351E-33F3-B5ED-BD04-38A9D4E90137}"/>
              </a:ext>
            </a:extLst>
          </p:cNvPr>
          <p:cNvSpPr txBox="1"/>
          <p:nvPr/>
        </p:nvSpPr>
        <p:spPr>
          <a:xfrm>
            <a:off x="104664" y="2318568"/>
            <a:ext cx="1660639" cy="307777"/>
          </a:xfrm>
          <a:prstGeom prst="rect">
            <a:avLst/>
          </a:prstGeom>
          <a:noFill/>
        </p:spPr>
        <p:txBody>
          <a:bodyPr wrap="square" rtlCol="0">
            <a:spAutoFit/>
          </a:bodyPr>
          <a:lstStyle/>
          <a:p>
            <a:r>
              <a:rPr lang="en-GB" sz="1400" dirty="0"/>
              <a:t>High level language</a:t>
            </a:r>
          </a:p>
        </p:txBody>
      </p:sp>
      <p:pic>
        <p:nvPicPr>
          <p:cNvPr id="5" name="Picture 4" descr="Solidity – Programming language for Smart Contracts – BitcoinWiki">
            <a:extLst>
              <a:ext uri="{FF2B5EF4-FFF2-40B4-BE49-F238E27FC236}">
                <a16:creationId xmlns:a16="http://schemas.microsoft.com/office/drawing/2014/main" id="{98ED8DE3-4194-3671-2321-A3D5A29A63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669" y="1768584"/>
            <a:ext cx="1406631" cy="580235"/>
          </a:xfrm>
          <a:prstGeom prst="rect">
            <a:avLst/>
          </a:prstGeom>
          <a:ln/>
        </p:spPr>
        <p:style>
          <a:lnRef idx="1">
            <a:schemeClr val="dk1"/>
          </a:lnRef>
          <a:fillRef idx="2">
            <a:schemeClr val="dk1"/>
          </a:fillRef>
          <a:effectRef idx="1">
            <a:schemeClr val="dk1"/>
          </a:effectRef>
          <a:fontRef idx="minor">
            <a:schemeClr val="dk1"/>
          </a:fontRef>
        </p:style>
      </p:pic>
      <p:sp>
        <p:nvSpPr>
          <p:cNvPr id="6" name="ZoneTexte 5">
            <a:extLst>
              <a:ext uri="{FF2B5EF4-FFF2-40B4-BE49-F238E27FC236}">
                <a16:creationId xmlns:a16="http://schemas.microsoft.com/office/drawing/2014/main" id="{04C8278E-9208-B64A-FE53-E48652218C0D}"/>
              </a:ext>
            </a:extLst>
          </p:cNvPr>
          <p:cNvSpPr txBox="1"/>
          <p:nvPr/>
        </p:nvSpPr>
        <p:spPr>
          <a:xfrm>
            <a:off x="1803959" y="2164153"/>
            <a:ext cx="1378904" cy="369332"/>
          </a:xfrm>
          <a:prstGeom prst="rect">
            <a:avLst/>
          </a:prstGeom>
          <a:noFill/>
        </p:spPr>
        <p:txBody>
          <a:bodyPr wrap="square" rtlCol="0">
            <a:spAutoFit/>
          </a:bodyPr>
          <a:lstStyle/>
          <a:p>
            <a:r>
              <a:rPr lang="en-GB" dirty="0"/>
              <a:t>Compilation</a:t>
            </a:r>
          </a:p>
        </p:txBody>
      </p:sp>
      <p:sp>
        <p:nvSpPr>
          <p:cNvPr id="7" name="ZoneTexte 6">
            <a:extLst>
              <a:ext uri="{FF2B5EF4-FFF2-40B4-BE49-F238E27FC236}">
                <a16:creationId xmlns:a16="http://schemas.microsoft.com/office/drawing/2014/main" id="{4DB4246C-765B-D363-C4FF-A4C53EF79615}"/>
              </a:ext>
            </a:extLst>
          </p:cNvPr>
          <p:cNvSpPr txBox="1"/>
          <p:nvPr/>
        </p:nvSpPr>
        <p:spPr>
          <a:xfrm>
            <a:off x="3467103" y="1874035"/>
            <a:ext cx="3070071" cy="369332"/>
          </a:xfrm>
          <a:prstGeom prst="rect">
            <a:avLst/>
          </a:prstGeom>
          <a:noFill/>
        </p:spPr>
        <p:txBody>
          <a:bodyPr wrap="square" rtlCol="0">
            <a:spAutoFit/>
          </a:bodyPr>
          <a:lstStyle/>
          <a:p>
            <a:r>
              <a:rPr lang="en-GB" dirty="0"/>
              <a:t>Low level machine instruction</a:t>
            </a:r>
          </a:p>
        </p:txBody>
      </p:sp>
      <p:cxnSp>
        <p:nvCxnSpPr>
          <p:cNvPr id="8" name="Connecteur droit avec flèche 7">
            <a:extLst>
              <a:ext uri="{FF2B5EF4-FFF2-40B4-BE49-F238E27FC236}">
                <a16:creationId xmlns:a16="http://schemas.microsoft.com/office/drawing/2014/main" id="{971AE87A-1026-9844-CC6C-1A3571EBE3CE}"/>
              </a:ext>
            </a:extLst>
          </p:cNvPr>
          <p:cNvCxnSpPr>
            <a:cxnSpLocks/>
          </p:cNvCxnSpPr>
          <p:nvPr/>
        </p:nvCxnSpPr>
        <p:spPr>
          <a:xfrm>
            <a:off x="1765303" y="2042511"/>
            <a:ext cx="1574797" cy="16190"/>
          </a:xfrm>
          <a:prstGeom prst="straightConnector1">
            <a:avLst/>
          </a:prstGeom>
          <a:ln w="762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ZoneTexte 8">
            <a:extLst>
              <a:ext uri="{FF2B5EF4-FFF2-40B4-BE49-F238E27FC236}">
                <a16:creationId xmlns:a16="http://schemas.microsoft.com/office/drawing/2014/main" id="{E28E632F-95D8-E2A7-1495-B2F84E128AB2}"/>
              </a:ext>
            </a:extLst>
          </p:cNvPr>
          <p:cNvSpPr txBox="1"/>
          <p:nvPr/>
        </p:nvSpPr>
        <p:spPr>
          <a:xfrm>
            <a:off x="7392285" y="1643202"/>
            <a:ext cx="1406631" cy="830997"/>
          </a:xfrm>
          <a:prstGeom prst="rect">
            <a:avLst/>
          </a:prstGeom>
          <a:noFill/>
        </p:spPr>
        <p:txBody>
          <a:bodyPr wrap="square" rtlCol="0">
            <a:spAutoFit/>
          </a:bodyPr>
          <a:lstStyle/>
          <a:p>
            <a:r>
              <a:rPr lang="en-GB" sz="4800" dirty="0">
                <a:latin typeface="Phosphate Inline" panose="02000506050000020004" pitchFamily="2" charset="77"/>
                <a:cs typeface="Phosphate Inline" panose="02000506050000020004" pitchFamily="2" charset="77"/>
              </a:rPr>
              <a:t>EVM</a:t>
            </a:r>
          </a:p>
        </p:txBody>
      </p:sp>
      <p:cxnSp>
        <p:nvCxnSpPr>
          <p:cNvPr id="10" name="Connecteur droit avec flèche 9">
            <a:extLst>
              <a:ext uri="{FF2B5EF4-FFF2-40B4-BE49-F238E27FC236}">
                <a16:creationId xmlns:a16="http://schemas.microsoft.com/office/drawing/2014/main" id="{EDD3BC28-01B4-C1AE-49E5-8A4E9393FAF5}"/>
              </a:ext>
            </a:extLst>
          </p:cNvPr>
          <p:cNvCxnSpPr>
            <a:cxnSpLocks/>
            <a:stCxn id="7" idx="3"/>
            <a:endCxn id="9" idx="1"/>
          </p:cNvCxnSpPr>
          <p:nvPr/>
        </p:nvCxnSpPr>
        <p:spPr>
          <a:xfrm>
            <a:off x="6537174" y="2058701"/>
            <a:ext cx="855111" cy="0"/>
          </a:xfrm>
          <a:prstGeom prst="straightConnector1">
            <a:avLst/>
          </a:prstGeom>
          <a:ln w="69850">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ZoneTexte 19">
            <a:extLst>
              <a:ext uri="{FF2B5EF4-FFF2-40B4-BE49-F238E27FC236}">
                <a16:creationId xmlns:a16="http://schemas.microsoft.com/office/drawing/2014/main" id="{606A5B93-353A-904A-3E17-01B226942ACF}"/>
              </a:ext>
            </a:extLst>
          </p:cNvPr>
          <p:cNvSpPr txBox="1"/>
          <p:nvPr/>
        </p:nvSpPr>
        <p:spPr>
          <a:xfrm>
            <a:off x="4037974" y="2112102"/>
            <a:ext cx="1723549" cy="523220"/>
          </a:xfrm>
          <a:prstGeom prst="rect">
            <a:avLst/>
          </a:prstGeom>
          <a:noFill/>
        </p:spPr>
        <p:txBody>
          <a:bodyPr wrap="none" rtlCol="0">
            <a:spAutoFit/>
          </a:bodyPr>
          <a:lstStyle/>
          <a:p>
            <a:r>
              <a:rPr lang="en-GB" sz="2800" b="1" i="1" dirty="0">
                <a:solidFill>
                  <a:schemeClr val="accent2"/>
                </a:solidFill>
              </a:rPr>
              <a:t>OPCODES</a:t>
            </a:r>
          </a:p>
        </p:txBody>
      </p:sp>
      <p:pic>
        <p:nvPicPr>
          <p:cNvPr id="26" name="Image 25">
            <a:extLst>
              <a:ext uri="{FF2B5EF4-FFF2-40B4-BE49-F238E27FC236}">
                <a16:creationId xmlns:a16="http://schemas.microsoft.com/office/drawing/2014/main" id="{0CEE637C-D42A-3748-29E7-AEA55575EC28}"/>
              </a:ext>
            </a:extLst>
          </p:cNvPr>
          <p:cNvPicPr>
            <a:picLocks noChangeAspect="1"/>
          </p:cNvPicPr>
          <p:nvPr/>
        </p:nvPicPr>
        <p:blipFill>
          <a:blip r:embed="rId4"/>
          <a:stretch>
            <a:fillRect/>
          </a:stretch>
        </p:blipFill>
        <p:spPr>
          <a:xfrm>
            <a:off x="9464460" y="258226"/>
            <a:ext cx="2343661" cy="2343661"/>
          </a:xfrm>
          <a:prstGeom prst="rect">
            <a:avLst/>
          </a:prstGeom>
        </p:spPr>
      </p:pic>
      <p:sp>
        <p:nvSpPr>
          <p:cNvPr id="27" name="ZoneTexte 26">
            <a:extLst>
              <a:ext uri="{FF2B5EF4-FFF2-40B4-BE49-F238E27FC236}">
                <a16:creationId xmlns:a16="http://schemas.microsoft.com/office/drawing/2014/main" id="{3ABF7D82-3BCD-88CE-50DA-2C552345E4BC}"/>
              </a:ext>
            </a:extLst>
          </p:cNvPr>
          <p:cNvSpPr txBox="1"/>
          <p:nvPr/>
        </p:nvSpPr>
        <p:spPr>
          <a:xfrm>
            <a:off x="9677533" y="2601887"/>
            <a:ext cx="1917513" cy="369332"/>
          </a:xfrm>
          <a:prstGeom prst="rect">
            <a:avLst/>
          </a:prstGeom>
          <a:noFill/>
        </p:spPr>
        <p:txBody>
          <a:bodyPr wrap="none" rtlCol="0">
            <a:spAutoFit/>
          </a:bodyPr>
          <a:lstStyle/>
          <a:p>
            <a:r>
              <a:rPr lang="en-GB" dirty="0"/>
              <a:t>List of all opcodes</a:t>
            </a:r>
          </a:p>
        </p:txBody>
      </p:sp>
      <p:sp>
        <p:nvSpPr>
          <p:cNvPr id="28" name="ZoneTexte 27">
            <a:extLst>
              <a:ext uri="{FF2B5EF4-FFF2-40B4-BE49-F238E27FC236}">
                <a16:creationId xmlns:a16="http://schemas.microsoft.com/office/drawing/2014/main" id="{591D8D4F-6ABC-4173-2A0B-C7DDEDF4DEFB}"/>
              </a:ext>
            </a:extLst>
          </p:cNvPr>
          <p:cNvSpPr txBox="1"/>
          <p:nvPr/>
        </p:nvSpPr>
        <p:spPr>
          <a:xfrm>
            <a:off x="360362" y="3429000"/>
            <a:ext cx="1723549" cy="523220"/>
          </a:xfrm>
          <a:prstGeom prst="rect">
            <a:avLst/>
          </a:prstGeom>
          <a:noFill/>
        </p:spPr>
        <p:txBody>
          <a:bodyPr wrap="none" rtlCol="0">
            <a:spAutoFit/>
          </a:bodyPr>
          <a:lstStyle/>
          <a:p>
            <a:r>
              <a:rPr lang="en-GB" sz="2800" b="1" i="1" dirty="0">
                <a:solidFill>
                  <a:schemeClr val="accent2"/>
                </a:solidFill>
              </a:rPr>
              <a:t>OPCODES</a:t>
            </a:r>
          </a:p>
        </p:txBody>
      </p:sp>
      <p:cxnSp>
        <p:nvCxnSpPr>
          <p:cNvPr id="29" name="Connecteur droit avec flèche 28">
            <a:extLst>
              <a:ext uri="{FF2B5EF4-FFF2-40B4-BE49-F238E27FC236}">
                <a16:creationId xmlns:a16="http://schemas.microsoft.com/office/drawing/2014/main" id="{AD57641F-A167-789F-B7D3-1CB396372A63}"/>
              </a:ext>
            </a:extLst>
          </p:cNvPr>
          <p:cNvCxnSpPr>
            <a:cxnSpLocks/>
          </p:cNvCxnSpPr>
          <p:nvPr/>
        </p:nvCxnSpPr>
        <p:spPr>
          <a:xfrm>
            <a:off x="2081648" y="3682515"/>
            <a:ext cx="1101215" cy="8095"/>
          </a:xfrm>
          <a:prstGeom prst="straightConnector1">
            <a:avLst/>
          </a:prstGeom>
          <a:ln w="762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ZoneTexte 31">
            <a:extLst>
              <a:ext uri="{FF2B5EF4-FFF2-40B4-BE49-F238E27FC236}">
                <a16:creationId xmlns:a16="http://schemas.microsoft.com/office/drawing/2014/main" id="{092CAEB8-3FFF-979C-0F1C-F6B7D5BB8E7B}"/>
              </a:ext>
            </a:extLst>
          </p:cNvPr>
          <p:cNvSpPr txBox="1"/>
          <p:nvPr/>
        </p:nvSpPr>
        <p:spPr>
          <a:xfrm>
            <a:off x="3340100" y="3420905"/>
            <a:ext cx="1632178" cy="523220"/>
          </a:xfrm>
          <a:prstGeom prst="rect">
            <a:avLst/>
          </a:prstGeom>
          <a:noFill/>
        </p:spPr>
        <p:txBody>
          <a:bodyPr wrap="none" rtlCol="0">
            <a:spAutoFit/>
          </a:bodyPr>
          <a:lstStyle/>
          <a:p>
            <a:r>
              <a:rPr lang="en-GB" sz="2800" b="1" i="1" dirty="0">
                <a:solidFill>
                  <a:schemeClr val="accent2">
                    <a:lumMod val="60000"/>
                    <a:lumOff val="40000"/>
                  </a:schemeClr>
                </a:solidFill>
              </a:rPr>
              <a:t>On 1 byte</a:t>
            </a:r>
          </a:p>
        </p:txBody>
      </p:sp>
      <p:cxnSp>
        <p:nvCxnSpPr>
          <p:cNvPr id="33" name="Connecteur droit avec flèche 32">
            <a:extLst>
              <a:ext uri="{FF2B5EF4-FFF2-40B4-BE49-F238E27FC236}">
                <a16:creationId xmlns:a16="http://schemas.microsoft.com/office/drawing/2014/main" id="{2638976D-F3F5-F53A-5FC5-81DD66878C82}"/>
              </a:ext>
            </a:extLst>
          </p:cNvPr>
          <p:cNvCxnSpPr>
            <a:cxnSpLocks/>
          </p:cNvCxnSpPr>
          <p:nvPr/>
        </p:nvCxnSpPr>
        <p:spPr>
          <a:xfrm>
            <a:off x="5129515" y="3674420"/>
            <a:ext cx="1101215" cy="8095"/>
          </a:xfrm>
          <a:prstGeom prst="straightConnector1">
            <a:avLst/>
          </a:prstGeom>
          <a:ln w="762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6537EBC4-9D7A-F85B-87C7-45A78E472F7E}"/>
              </a:ext>
            </a:extLst>
          </p:cNvPr>
          <p:cNvSpPr txBox="1"/>
          <p:nvPr/>
        </p:nvSpPr>
        <p:spPr>
          <a:xfrm>
            <a:off x="6390727" y="3412810"/>
            <a:ext cx="2004075" cy="523220"/>
          </a:xfrm>
          <a:prstGeom prst="rect">
            <a:avLst/>
          </a:prstGeom>
          <a:noFill/>
        </p:spPr>
        <p:txBody>
          <a:bodyPr wrap="none" rtlCol="0">
            <a:spAutoFit/>
          </a:bodyPr>
          <a:lstStyle/>
          <a:p>
            <a:r>
              <a:rPr lang="en-GB" sz="2800" b="1" i="1" dirty="0">
                <a:solidFill>
                  <a:schemeClr val="accent2">
                    <a:lumMod val="40000"/>
                    <a:lumOff val="60000"/>
                  </a:schemeClr>
                </a:solidFill>
              </a:rPr>
              <a:t>BYTECODES</a:t>
            </a:r>
          </a:p>
        </p:txBody>
      </p:sp>
      <p:sp>
        <p:nvSpPr>
          <p:cNvPr id="35" name="ZoneTexte 34">
            <a:extLst>
              <a:ext uri="{FF2B5EF4-FFF2-40B4-BE49-F238E27FC236}">
                <a16:creationId xmlns:a16="http://schemas.microsoft.com/office/drawing/2014/main" id="{E252E7F9-CF74-E491-FCFF-4CAF87109385}"/>
              </a:ext>
            </a:extLst>
          </p:cNvPr>
          <p:cNvSpPr txBox="1"/>
          <p:nvPr/>
        </p:nvSpPr>
        <p:spPr>
          <a:xfrm>
            <a:off x="3182863" y="3986840"/>
            <a:ext cx="1872629" cy="369332"/>
          </a:xfrm>
          <a:prstGeom prst="rect">
            <a:avLst/>
          </a:prstGeom>
          <a:noFill/>
        </p:spPr>
        <p:txBody>
          <a:bodyPr wrap="none" rtlCol="0">
            <a:spAutoFit/>
          </a:bodyPr>
          <a:lstStyle/>
          <a:p>
            <a:r>
              <a:rPr lang="en-GB" b="0" dirty="0"/>
              <a:t>(ex. STOP is 0x00)</a:t>
            </a:r>
            <a:endParaRPr lang="en-GB" dirty="0"/>
          </a:p>
        </p:txBody>
      </p:sp>
      <p:sp>
        <p:nvSpPr>
          <p:cNvPr id="36" name="ZoneTexte 35">
            <a:extLst>
              <a:ext uri="{FF2B5EF4-FFF2-40B4-BE49-F238E27FC236}">
                <a16:creationId xmlns:a16="http://schemas.microsoft.com/office/drawing/2014/main" id="{5EE92468-32E8-5EC7-70A0-64EE8174A841}"/>
              </a:ext>
            </a:extLst>
          </p:cNvPr>
          <p:cNvSpPr txBox="1"/>
          <p:nvPr/>
        </p:nvSpPr>
        <p:spPr>
          <a:xfrm>
            <a:off x="5680122" y="3965972"/>
            <a:ext cx="3514104" cy="369332"/>
          </a:xfrm>
          <a:prstGeom prst="rect">
            <a:avLst/>
          </a:prstGeom>
          <a:noFill/>
        </p:spPr>
        <p:txBody>
          <a:bodyPr wrap="none" rtlCol="0">
            <a:spAutoFit/>
          </a:bodyPr>
          <a:lstStyle/>
          <a:p>
            <a:r>
              <a:rPr lang="en-GB" b="0" dirty="0"/>
              <a:t>will be recorded on the Blockchain</a:t>
            </a:r>
            <a:endParaRPr lang="en-GB" dirty="0"/>
          </a:p>
        </p:txBody>
      </p:sp>
      <p:sp>
        <p:nvSpPr>
          <p:cNvPr id="39" name="ZoneTexte 38">
            <a:extLst>
              <a:ext uri="{FF2B5EF4-FFF2-40B4-BE49-F238E27FC236}">
                <a16:creationId xmlns:a16="http://schemas.microsoft.com/office/drawing/2014/main" id="{3FDA939A-8CB4-A68E-B5A2-335B166D1F80}"/>
              </a:ext>
            </a:extLst>
          </p:cNvPr>
          <p:cNvSpPr txBox="1"/>
          <p:nvPr/>
        </p:nvSpPr>
        <p:spPr>
          <a:xfrm>
            <a:off x="1638300" y="4850358"/>
            <a:ext cx="5538696" cy="923330"/>
          </a:xfrm>
          <a:prstGeom prst="rect">
            <a:avLst/>
          </a:prstGeom>
          <a:noFill/>
        </p:spPr>
        <p:txBody>
          <a:bodyPr wrap="none" rtlCol="0">
            <a:spAutoFit/>
          </a:bodyPr>
          <a:lstStyle/>
          <a:p>
            <a:r>
              <a:rPr lang="en-GB" b="1" i="1" dirty="0">
                <a:solidFill>
                  <a:schemeClr val="accent5"/>
                </a:solidFill>
              </a:rPr>
              <a:t>Why in hexadecimal?</a:t>
            </a:r>
          </a:p>
          <a:p>
            <a:endParaRPr lang="en-GB" b="0" dirty="0"/>
          </a:p>
          <a:p>
            <a:r>
              <a:rPr lang="en-GB" b="0" dirty="0"/>
              <a:t>Because this is the language that the EVM understands! </a:t>
            </a:r>
            <a:endParaRPr lang="en-GB" dirty="0"/>
          </a:p>
        </p:txBody>
      </p:sp>
    </p:spTree>
    <p:extLst>
      <p:ext uri="{BB962C8B-B14F-4D97-AF65-F5344CB8AC3E}">
        <p14:creationId xmlns:p14="http://schemas.microsoft.com/office/powerpoint/2010/main" val="16017817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E0AD1C1F-C569-DF75-0F8C-F9DE493B8C76}"/>
              </a:ext>
            </a:extLst>
          </p:cNvPr>
          <p:cNvSpPr txBox="1">
            <a:spLocks/>
          </p:cNvSpPr>
          <p:nvPr/>
        </p:nvSpPr>
        <p:spPr>
          <a:xfrm>
            <a:off x="550862" y="549275"/>
            <a:ext cx="11091600" cy="758825"/>
          </a:xfrm>
          <a:prstGeom prst="rect">
            <a:avLst/>
          </a:prstGeom>
        </p:spPr>
        <p:txBody>
          <a:bodyPr vert="horz" wrap="square" lIns="0" tIns="0" rIns="0" bIns="0" rtlCol="0" anchor="t" anchorCtr="0">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r>
              <a:rPr lang="en-GB"/>
              <a:t>Opcodes and Bytecodes</a:t>
            </a:r>
          </a:p>
        </p:txBody>
      </p:sp>
      <p:pic>
        <p:nvPicPr>
          <p:cNvPr id="5" name="Image 4">
            <a:extLst>
              <a:ext uri="{FF2B5EF4-FFF2-40B4-BE49-F238E27FC236}">
                <a16:creationId xmlns:a16="http://schemas.microsoft.com/office/drawing/2014/main" id="{8B0F4E1C-3CEC-2DDC-985B-21EDDE75CA2B}"/>
              </a:ext>
            </a:extLst>
          </p:cNvPr>
          <p:cNvPicPr>
            <a:picLocks noChangeAspect="1"/>
          </p:cNvPicPr>
          <p:nvPr/>
        </p:nvPicPr>
        <p:blipFill>
          <a:blip r:embed="rId3"/>
          <a:stretch>
            <a:fillRect/>
          </a:stretch>
        </p:blipFill>
        <p:spPr>
          <a:xfrm>
            <a:off x="10015713" y="194727"/>
            <a:ext cx="1926174" cy="1926174"/>
          </a:xfrm>
          <a:prstGeom prst="rect">
            <a:avLst/>
          </a:prstGeom>
        </p:spPr>
      </p:pic>
      <p:sp>
        <p:nvSpPr>
          <p:cNvPr id="6" name="ZoneTexte 5">
            <a:extLst>
              <a:ext uri="{FF2B5EF4-FFF2-40B4-BE49-F238E27FC236}">
                <a16:creationId xmlns:a16="http://schemas.microsoft.com/office/drawing/2014/main" id="{6B92CABC-5509-4E46-9D57-03C82A43F2AE}"/>
              </a:ext>
            </a:extLst>
          </p:cNvPr>
          <p:cNvSpPr txBox="1"/>
          <p:nvPr/>
        </p:nvSpPr>
        <p:spPr>
          <a:xfrm>
            <a:off x="10024374" y="2157969"/>
            <a:ext cx="1917513" cy="369332"/>
          </a:xfrm>
          <a:prstGeom prst="rect">
            <a:avLst/>
          </a:prstGeom>
          <a:noFill/>
        </p:spPr>
        <p:txBody>
          <a:bodyPr wrap="none" rtlCol="0">
            <a:spAutoFit/>
          </a:bodyPr>
          <a:lstStyle/>
          <a:p>
            <a:r>
              <a:rPr lang="en-GB" dirty="0"/>
              <a:t>List of all opcodes</a:t>
            </a:r>
          </a:p>
        </p:txBody>
      </p:sp>
      <p:pic>
        <p:nvPicPr>
          <p:cNvPr id="8" name="Image 7" descr="Une image contenant texte&#10;&#10;Description générée automatiquement">
            <a:extLst>
              <a:ext uri="{FF2B5EF4-FFF2-40B4-BE49-F238E27FC236}">
                <a16:creationId xmlns:a16="http://schemas.microsoft.com/office/drawing/2014/main" id="{74F82895-3D5A-0C77-B202-1E70741DB0AA}"/>
              </a:ext>
            </a:extLst>
          </p:cNvPr>
          <p:cNvPicPr>
            <a:picLocks noChangeAspect="1"/>
          </p:cNvPicPr>
          <p:nvPr/>
        </p:nvPicPr>
        <p:blipFill>
          <a:blip r:embed="rId4"/>
          <a:stretch>
            <a:fillRect/>
          </a:stretch>
        </p:blipFill>
        <p:spPr>
          <a:xfrm>
            <a:off x="250113" y="1599149"/>
            <a:ext cx="5718887" cy="4928406"/>
          </a:xfrm>
          <a:prstGeom prst="rect">
            <a:avLst/>
          </a:prstGeom>
        </p:spPr>
      </p:pic>
      <p:pic>
        <p:nvPicPr>
          <p:cNvPr id="10" name="Image 9">
            <a:extLst>
              <a:ext uri="{FF2B5EF4-FFF2-40B4-BE49-F238E27FC236}">
                <a16:creationId xmlns:a16="http://schemas.microsoft.com/office/drawing/2014/main" id="{308CE099-F0A6-8F65-F3F7-E54385AE24B6}"/>
              </a:ext>
            </a:extLst>
          </p:cNvPr>
          <p:cNvPicPr>
            <a:picLocks noChangeAspect="1"/>
          </p:cNvPicPr>
          <p:nvPr/>
        </p:nvPicPr>
        <p:blipFill>
          <a:blip r:embed="rId5"/>
          <a:stretch>
            <a:fillRect/>
          </a:stretch>
        </p:blipFill>
        <p:spPr>
          <a:xfrm>
            <a:off x="6435462" y="2730500"/>
            <a:ext cx="5207000" cy="1600200"/>
          </a:xfrm>
          <a:prstGeom prst="rect">
            <a:avLst/>
          </a:prstGeom>
        </p:spPr>
      </p:pic>
      <p:sp>
        <p:nvSpPr>
          <p:cNvPr id="11" name="ZoneTexte 10">
            <a:extLst>
              <a:ext uri="{FF2B5EF4-FFF2-40B4-BE49-F238E27FC236}">
                <a16:creationId xmlns:a16="http://schemas.microsoft.com/office/drawing/2014/main" id="{AAEEB847-EB8D-418C-16CF-780DDF70518F}"/>
              </a:ext>
            </a:extLst>
          </p:cNvPr>
          <p:cNvSpPr txBox="1"/>
          <p:nvPr/>
        </p:nvSpPr>
        <p:spPr>
          <a:xfrm>
            <a:off x="6435462" y="4394199"/>
            <a:ext cx="1164101" cy="369332"/>
          </a:xfrm>
          <a:prstGeom prst="rect">
            <a:avLst/>
          </a:prstGeom>
          <a:noFill/>
        </p:spPr>
        <p:txBody>
          <a:bodyPr wrap="none" rtlCol="0">
            <a:spAutoFit/>
          </a:bodyPr>
          <a:lstStyle/>
          <a:p>
            <a:r>
              <a:rPr lang="en-GB" dirty="0"/>
              <a:t>Operation</a:t>
            </a:r>
          </a:p>
        </p:txBody>
      </p:sp>
      <p:sp>
        <p:nvSpPr>
          <p:cNvPr id="12" name="ZoneTexte 11">
            <a:extLst>
              <a:ext uri="{FF2B5EF4-FFF2-40B4-BE49-F238E27FC236}">
                <a16:creationId xmlns:a16="http://schemas.microsoft.com/office/drawing/2014/main" id="{3EAC5497-4155-0E36-FCE3-B218D8AFBC00}"/>
              </a:ext>
            </a:extLst>
          </p:cNvPr>
          <p:cNvSpPr txBox="1"/>
          <p:nvPr/>
        </p:nvSpPr>
        <p:spPr>
          <a:xfrm>
            <a:off x="7599563" y="4394199"/>
            <a:ext cx="718466" cy="369332"/>
          </a:xfrm>
          <a:prstGeom prst="rect">
            <a:avLst/>
          </a:prstGeom>
          <a:noFill/>
        </p:spPr>
        <p:txBody>
          <a:bodyPr wrap="none" rtlCol="0">
            <a:spAutoFit/>
          </a:bodyPr>
          <a:lstStyle/>
          <a:p>
            <a:r>
              <a:rPr lang="en-GB" dirty="0"/>
              <a:t>Value</a:t>
            </a:r>
          </a:p>
        </p:txBody>
      </p:sp>
      <p:sp>
        <p:nvSpPr>
          <p:cNvPr id="13" name="ZoneTexte 12">
            <a:extLst>
              <a:ext uri="{FF2B5EF4-FFF2-40B4-BE49-F238E27FC236}">
                <a16:creationId xmlns:a16="http://schemas.microsoft.com/office/drawing/2014/main" id="{17A42CE1-AF97-4A47-2ED8-FB0C6D7531F3}"/>
              </a:ext>
            </a:extLst>
          </p:cNvPr>
          <p:cNvSpPr txBox="1"/>
          <p:nvPr/>
        </p:nvSpPr>
        <p:spPr>
          <a:xfrm>
            <a:off x="7030283" y="5166455"/>
            <a:ext cx="3948517" cy="923330"/>
          </a:xfrm>
          <a:prstGeom prst="rect">
            <a:avLst/>
          </a:prstGeom>
          <a:noFill/>
        </p:spPr>
        <p:txBody>
          <a:bodyPr wrap="none" rtlCol="0">
            <a:spAutoFit/>
          </a:bodyPr>
          <a:lstStyle/>
          <a:p>
            <a:r>
              <a:rPr lang="en-GB" sz="5400" dirty="0"/>
              <a:t>QUIZ TIME !!!</a:t>
            </a:r>
          </a:p>
        </p:txBody>
      </p:sp>
      <p:sp>
        <p:nvSpPr>
          <p:cNvPr id="14" name="ZoneTexte 13">
            <a:extLst>
              <a:ext uri="{FF2B5EF4-FFF2-40B4-BE49-F238E27FC236}">
                <a16:creationId xmlns:a16="http://schemas.microsoft.com/office/drawing/2014/main" id="{D8D82FD6-FC80-62DF-BB3D-93C99D2B20DA}"/>
              </a:ext>
            </a:extLst>
          </p:cNvPr>
          <p:cNvSpPr txBox="1"/>
          <p:nvPr/>
        </p:nvSpPr>
        <p:spPr>
          <a:xfrm>
            <a:off x="2834951" y="6492709"/>
            <a:ext cx="9357049" cy="369332"/>
          </a:xfrm>
          <a:prstGeom prst="rect">
            <a:avLst/>
          </a:prstGeom>
          <a:noFill/>
        </p:spPr>
        <p:txBody>
          <a:bodyPr wrap="none" rtlCol="0">
            <a:spAutoFit/>
          </a:bodyPr>
          <a:lstStyle/>
          <a:p>
            <a:r>
              <a:rPr lang="en-GB" dirty="0"/>
              <a:t>https://</a:t>
            </a:r>
            <a:r>
              <a:rPr lang="en-GB" dirty="0" err="1"/>
              <a:t>create.kahoot.it</a:t>
            </a:r>
            <a:r>
              <a:rPr lang="en-GB" dirty="0"/>
              <a:t>/share/quiz-bytecodes-opcodes/ffdfb45e-ad82-471a-979e-cdf54bf05b1f</a:t>
            </a:r>
          </a:p>
        </p:txBody>
      </p:sp>
    </p:spTree>
    <p:extLst>
      <p:ext uri="{BB962C8B-B14F-4D97-AF65-F5344CB8AC3E}">
        <p14:creationId xmlns:p14="http://schemas.microsoft.com/office/powerpoint/2010/main" val="3219077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78F414-79B4-6527-202D-A9405ECDE8AF}"/>
              </a:ext>
            </a:extLst>
          </p:cNvPr>
          <p:cNvSpPr>
            <a:spLocks noGrp="1"/>
          </p:cNvSpPr>
          <p:nvPr>
            <p:ph type="title"/>
          </p:nvPr>
        </p:nvSpPr>
        <p:spPr>
          <a:xfrm>
            <a:off x="550862" y="549275"/>
            <a:ext cx="11091600" cy="727075"/>
          </a:xfrm>
        </p:spPr>
        <p:txBody>
          <a:bodyPr>
            <a:normAutofit fontScale="90000"/>
          </a:bodyPr>
          <a:lstStyle/>
          <a:p>
            <a:r>
              <a:rPr lang="en-GB" dirty="0"/>
              <a:t>How to create a smart contract ?</a:t>
            </a:r>
          </a:p>
        </p:txBody>
      </p:sp>
      <p:sp>
        <p:nvSpPr>
          <p:cNvPr id="3" name="Espace réservé du contenu 2">
            <a:extLst>
              <a:ext uri="{FF2B5EF4-FFF2-40B4-BE49-F238E27FC236}">
                <a16:creationId xmlns:a16="http://schemas.microsoft.com/office/drawing/2014/main" id="{64A331B9-15A8-407E-313B-966839C1DEC5}"/>
              </a:ext>
            </a:extLst>
          </p:cNvPr>
          <p:cNvSpPr>
            <a:spLocks noGrp="1"/>
          </p:cNvSpPr>
          <p:nvPr>
            <p:ph idx="1"/>
          </p:nvPr>
        </p:nvSpPr>
        <p:spPr>
          <a:xfrm>
            <a:off x="550863" y="1466850"/>
            <a:ext cx="11090274" cy="5067299"/>
          </a:xfrm>
        </p:spPr>
        <p:txBody>
          <a:bodyPr>
            <a:normAutofit lnSpcReduction="10000"/>
          </a:bodyPr>
          <a:lstStyle/>
          <a:p>
            <a:pPr lvl="1"/>
            <a:r>
              <a:rPr lang="en-GB" sz="2800" dirty="0">
                <a:solidFill>
                  <a:schemeClr val="accent6">
                    <a:lumMod val="40000"/>
                    <a:lumOff val="60000"/>
                    <a:alpha val="86000"/>
                  </a:schemeClr>
                </a:solidFill>
              </a:rPr>
              <a:t>Write the smart contract </a:t>
            </a:r>
          </a:p>
          <a:p>
            <a:pPr lvl="1"/>
            <a:r>
              <a:rPr lang="en-GB" sz="2800" dirty="0">
                <a:solidFill>
                  <a:schemeClr val="accent1">
                    <a:lumMod val="40000"/>
                    <a:lumOff val="60000"/>
                    <a:alpha val="86000"/>
                  </a:schemeClr>
                </a:solidFill>
              </a:rPr>
              <a:t>Compile it</a:t>
            </a:r>
          </a:p>
          <a:p>
            <a:pPr lvl="1"/>
            <a:r>
              <a:rPr lang="en-GB" sz="2800" dirty="0">
                <a:solidFill>
                  <a:schemeClr val="accent6">
                    <a:alpha val="86000"/>
                  </a:schemeClr>
                </a:solidFill>
              </a:rPr>
              <a:t>Publish it to the network </a:t>
            </a:r>
          </a:p>
          <a:p>
            <a:pPr marL="457200" lvl="1" indent="0">
              <a:buNone/>
            </a:pPr>
            <a:r>
              <a:rPr lang="en-GB" sz="2800" dirty="0">
                <a:solidFill>
                  <a:schemeClr val="tx1">
                    <a:alpha val="86000"/>
                  </a:schemeClr>
                </a:solidFill>
              </a:rPr>
              <a:t>	How ?  </a:t>
            </a:r>
            <a:r>
              <a:rPr lang="en-GB" sz="2800" dirty="0">
                <a:solidFill>
                  <a:schemeClr val="tx1">
                    <a:lumMod val="65000"/>
                    <a:alpha val="86000"/>
                  </a:schemeClr>
                </a:solidFill>
              </a:rPr>
              <a:t>With a development environment or with an online tool that 			we will see later</a:t>
            </a:r>
          </a:p>
          <a:p>
            <a:pPr lvl="1"/>
            <a:r>
              <a:rPr lang="en-GB" sz="2800" dirty="0">
                <a:solidFill>
                  <a:schemeClr val="accent1">
                    <a:lumMod val="40000"/>
                    <a:lumOff val="60000"/>
                    <a:alpha val="86000"/>
                  </a:schemeClr>
                </a:solidFill>
              </a:rPr>
              <a:t>The tools will call the distant node, synchronised with the blockchain</a:t>
            </a:r>
          </a:p>
          <a:p>
            <a:pPr marL="457200" lvl="1" indent="0">
              <a:buNone/>
            </a:pPr>
            <a:r>
              <a:rPr lang="en-GB" sz="2800" dirty="0">
                <a:solidFill>
                  <a:schemeClr val="accent1">
                    <a:lumMod val="40000"/>
                    <a:lumOff val="60000"/>
                    <a:alpha val="86000"/>
                  </a:schemeClr>
                </a:solidFill>
              </a:rPr>
              <a:t>	and it will publish it</a:t>
            </a:r>
          </a:p>
          <a:p>
            <a:pPr lvl="1"/>
            <a:r>
              <a:rPr lang="en-GB" sz="2800" dirty="0">
                <a:solidFill>
                  <a:schemeClr val="accent6">
                    <a:alpha val="86000"/>
                  </a:schemeClr>
                </a:solidFill>
              </a:rPr>
              <a:t>Now everyone can interact with it !!</a:t>
            </a:r>
          </a:p>
          <a:p>
            <a:pPr marL="457200" lvl="1" indent="0">
              <a:buNone/>
            </a:pPr>
            <a:r>
              <a:rPr lang="en-GB" sz="2800" dirty="0">
                <a:solidFill>
                  <a:schemeClr val="tx1">
                    <a:alpha val="86000"/>
                  </a:schemeClr>
                </a:solidFill>
              </a:rPr>
              <a:t>	How ? </a:t>
            </a:r>
            <a:r>
              <a:rPr lang="en-GB" sz="2800" dirty="0">
                <a:solidFill>
                  <a:schemeClr val="tx1">
                    <a:lumMod val="65000"/>
                    <a:alpha val="86000"/>
                  </a:schemeClr>
                </a:solidFill>
              </a:rPr>
              <a:t>With a unique address that is attributed to it</a:t>
            </a:r>
          </a:p>
        </p:txBody>
      </p:sp>
    </p:spTree>
    <p:extLst>
      <p:ext uri="{BB962C8B-B14F-4D97-AF65-F5344CB8AC3E}">
        <p14:creationId xmlns:p14="http://schemas.microsoft.com/office/powerpoint/2010/main" val="242037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99E0F1-3720-AC28-3745-112A82DA7D1F}"/>
              </a:ext>
            </a:extLst>
          </p:cNvPr>
          <p:cNvSpPr>
            <a:spLocks noGrp="1"/>
          </p:cNvSpPr>
          <p:nvPr>
            <p:ph type="title"/>
          </p:nvPr>
        </p:nvSpPr>
        <p:spPr>
          <a:xfrm>
            <a:off x="550862" y="549275"/>
            <a:ext cx="11091600" cy="955675"/>
          </a:xfrm>
        </p:spPr>
        <p:txBody>
          <a:bodyPr/>
          <a:lstStyle/>
          <a:p>
            <a:r>
              <a:rPr lang="en-GB" dirty="0">
                <a:solidFill>
                  <a:schemeClr val="bg1">
                    <a:lumMod val="65000"/>
                    <a:lumOff val="35000"/>
                  </a:schemeClr>
                </a:solidFill>
              </a:rPr>
              <a:t>How to write your first contract ?</a:t>
            </a:r>
          </a:p>
        </p:txBody>
      </p:sp>
      <p:sp>
        <p:nvSpPr>
          <p:cNvPr id="4" name="ZoneTexte 3">
            <a:extLst>
              <a:ext uri="{FF2B5EF4-FFF2-40B4-BE49-F238E27FC236}">
                <a16:creationId xmlns:a16="http://schemas.microsoft.com/office/drawing/2014/main" id="{E3CACE04-8945-C56E-CC01-38FC91E0E171}"/>
              </a:ext>
            </a:extLst>
          </p:cNvPr>
          <p:cNvSpPr txBox="1"/>
          <p:nvPr/>
        </p:nvSpPr>
        <p:spPr>
          <a:xfrm>
            <a:off x="549538" y="1376419"/>
            <a:ext cx="3406702" cy="830997"/>
          </a:xfrm>
          <a:prstGeom prst="rect">
            <a:avLst/>
          </a:prstGeom>
          <a:noFill/>
        </p:spPr>
        <p:txBody>
          <a:bodyPr wrap="none" rtlCol="0">
            <a:spAutoFit/>
          </a:bodyPr>
          <a:lstStyle/>
          <a:p>
            <a:r>
              <a:rPr lang="en-GB" sz="4800" dirty="0">
                <a:solidFill>
                  <a:schemeClr val="bg1">
                    <a:lumMod val="50000"/>
                    <a:lumOff val="50000"/>
                  </a:schemeClr>
                </a:solidFill>
                <a:latin typeface="Phosphate Solid" panose="02000506050000020004" pitchFamily="2" charset="77"/>
                <a:cs typeface="Phosphate Solid" panose="02000506050000020004" pitchFamily="2" charset="77"/>
              </a:rPr>
              <a:t>Let’s code !</a:t>
            </a:r>
          </a:p>
        </p:txBody>
      </p:sp>
      <p:sp>
        <p:nvSpPr>
          <p:cNvPr id="5" name="ZoneTexte 4">
            <a:extLst>
              <a:ext uri="{FF2B5EF4-FFF2-40B4-BE49-F238E27FC236}">
                <a16:creationId xmlns:a16="http://schemas.microsoft.com/office/drawing/2014/main" id="{B250A62B-8166-1BDA-18BB-FB2A9AD7409B}"/>
              </a:ext>
            </a:extLst>
          </p:cNvPr>
          <p:cNvSpPr txBox="1"/>
          <p:nvPr/>
        </p:nvSpPr>
        <p:spPr>
          <a:xfrm>
            <a:off x="549538" y="2242248"/>
            <a:ext cx="9071714" cy="523220"/>
          </a:xfrm>
          <a:prstGeom prst="rect">
            <a:avLst/>
          </a:prstGeom>
          <a:noFill/>
        </p:spPr>
        <p:txBody>
          <a:bodyPr wrap="none" rtlCol="0">
            <a:spAutoFit/>
          </a:bodyPr>
          <a:lstStyle/>
          <a:p>
            <a:r>
              <a:rPr lang="en-GB" sz="2800" dirty="0">
                <a:solidFill>
                  <a:schemeClr val="bg1">
                    <a:lumMod val="65000"/>
                    <a:lumOff val="35000"/>
                  </a:schemeClr>
                </a:solidFill>
              </a:rPr>
              <a:t>You will now write a simple contract that store a value in it !</a:t>
            </a:r>
          </a:p>
        </p:txBody>
      </p:sp>
      <p:sp>
        <p:nvSpPr>
          <p:cNvPr id="6" name="ZoneTexte 5">
            <a:extLst>
              <a:ext uri="{FF2B5EF4-FFF2-40B4-BE49-F238E27FC236}">
                <a16:creationId xmlns:a16="http://schemas.microsoft.com/office/drawing/2014/main" id="{66869891-D2F3-1CCB-EF26-1FDAB3BBDB2B}"/>
              </a:ext>
            </a:extLst>
          </p:cNvPr>
          <p:cNvSpPr txBox="1"/>
          <p:nvPr/>
        </p:nvSpPr>
        <p:spPr>
          <a:xfrm>
            <a:off x="549538" y="2944920"/>
            <a:ext cx="5237331" cy="646331"/>
          </a:xfrm>
          <a:prstGeom prst="rect">
            <a:avLst/>
          </a:prstGeom>
          <a:noFill/>
        </p:spPr>
        <p:txBody>
          <a:bodyPr wrap="none" rtlCol="0">
            <a:spAutoFit/>
          </a:bodyPr>
          <a:lstStyle/>
          <a:p>
            <a:r>
              <a:rPr lang="en-GB" sz="2800" dirty="0">
                <a:solidFill>
                  <a:schemeClr val="bg1">
                    <a:lumMod val="50000"/>
                    <a:lumOff val="50000"/>
                  </a:schemeClr>
                </a:solidFill>
              </a:rPr>
              <a:t>To do so we will use </a:t>
            </a:r>
            <a:r>
              <a:rPr lang="en-GB" sz="3600" b="1" i="1" dirty="0">
                <a:solidFill>
                  <a:schemeClr val="accent6"/>
                </a:solidFill>
              </a:rPr>
              <a:t>REMIX IDE</a:t>
            </a:r>
            <a:endParaRPr lang="en-GB" sz="2800" b="1" i="1" dirty="0">
              <a:solidFill>
                <a:schemeClr val="accent6"/>
              </a:solidFill>
            </a:endParaRPr>
          </a:p>
        </p:txBody>
      </p:sp>
      <p:pic>
        <p:nvPicPr>
          <p:cNvPr id="7174" name="Picture 6" descr="Using Remix Ethereum IDE to deploy Smart Contract on Local Blockchain - DEV  Community 👩‍💻👨‍💻">
            <a:extLst>
              <a:ext uri="{FF2B5EF4-FFF2-40B4-BE49-F238E27FC236}">
                <a16:creationId xmlns:a16="http://schemas.microsoft.com/office/drawing/2014/main" id="{9F2B19EF-E8DC-7705-C081-AD82FB7E2F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0844" y="18625"/>
            <a:ext cx="3267338" cy="2274029"/>
          </a:xfrm>
          <a:prstGeom prst="rect">
            <a:avLst/>
          </a:prstGeom>
          <a:noFill/>
          <a:effectLst>
            <a:softEdge rad="162546"/>
          </a:effectLst>
          <a:extLst>
            <a:ext uri="{909E8E84-426E-40DD-AFC4-6F175D3DCCD1}">
              <a14:hiddenFill xmlns:a14="http://schemas.microsoft.com/office/drawing/2010/main">
                <a:solidFill>
                  <a:srgbClr val="FFFFFF"/>
                </a:solidFill>
              </a14:hiddenFill>
            </a:ext>
          </a:extLst>
        </p:spPr>
      </p:pic>
      <p:sp>
        <p:nvSpPr>
          <p:cNvPr id="7" name="ZoneTexte 6">
            <a:extLst>
              <a:ext uri="{FF2B5EF4-FFF2-40B4-BE49-F238E27FC236}">
                <a16:creationId xmlns:a16="http://schemas.microsoft.com/office/drawing/2014/main" id="{A12399AE-8C19-BBD4-74B0-DBB522376AF0}"/>
              </a:ext>
            </a:extLst>
          </p:cNvPr>
          <p:cNvSpPr txBox="1"/>
          <p:nvPr/>
        </p:nvSpPr>
        <p:spPr>
          <a:xfrm>
            <a:off x="6263119" y="3029952"/>
            <a:ext cx="3719288" cy="461665"/>
          </a:xfrm>
          <a:prstGeom prst="rect">
            <a:avLst/>
          </a:prstGeom>
          <a:noFill/>
        </p:spPr>
        <p:txBody>
          <a:bodyPr wrap="none" rtlCol="0">
            <a:spAutoFit/>
          </a:bodyPr>
          <a:lstStyle/>
          <a:p>
            <a:r>
              <a:rPr lang="en-GB" sz="2400" dirty="0">
                <a:solidFill>
                  <a:schemeClr val="bg1">
                    <a:lumMod val="50000"/>
                    <a:lumOff val="50000"/>
                  </a:schemeClr>
                </a:solidFill>
              </a:rPr>
              <a:t>https://</a:t>
            </a:r>
            <a:r>
              <a:rPr lang="en-GB" sz="2400" dirty="0" err="1">
                <a:solidFill>
                  <a:schemeClr val="bg1">
                    <a:lumMod val="50000"/>
                    <a:lumOff val="50000"/>
                  </a:schemeClr>
                </a:solidFill>
              </a:rPr>
              <a:t>remix.ethereum.org</a:t>
            </a:r>
            <a:endParaRPr lang="en-GB" sz="2400" dirty="0">
              <a:solidFill>
                <a:schemeClr val="bg1">
                  <a:lumMod val="50000"/>
                  <a:lumOff val="50000"/>
                </a:schemeClr>
              </a:solidFill>
            </a:endParaRPr>
          </a:p>
        </p:txBody>
      </p:sp>
      <p:sp>
        <p:nvSpPr>
          <p:cNvPr id="8" name="ZoneTexte 7">
            <a:extLst>
              <a:ext uri="{FF2B5EF4-FFF2-40B4-BE49-F238E27FC236}">
                <a16:creationId xmlns:a16="http://schemas.microsoft.com/office/drawing/2014/main" id="{45F14459-8690-6938-3655-63FB47231325}"/>
              </a:ext>
            </a:extLst>
          </p:cNvPr>
          <p:cNvSpPr txBox="1"/>
          <p:nvPr/>
        </p:nvSpPr>
        <p:spPr>
          <a:xfrm>
            <a:off x="549538" y="3756101"/>
            <a:ext cx="11490646" cy="2246769"/>
          </a:xfrm>
          <a:prstGeom prst="rect">
            <a:avLst/>
          </a:prstGeom>
          <a:noFill/>
        </p:spPr>
        <p:txBody>
          <a:bodyPr wrap="none" rtlCol="0">
            <a:spAutoFit/>
          </a:bodyPr>
          <a:lstStyle/>
          <a:p>
            <a:r>
              <a:rPr lang="en-GB" sz="2000" dirty="0">
                <a:solidFill>
                  <a:schemeClr val="accent5">
                    <a:lumMod val="60000"/>
                    <a:lumOff val="40000"/>
                  </a:schemeClr>
                </a:solidFill>
              </a:rPr>
              <a:t>• Easy to use and configure. everything is integrated and accessible by your browser.</a:t>
            </a:r>
          </a:p>
          <a:p>
            <a:r>
              <a:rPr lang="en-GB" sz="2000" dirty="0">
                <a:solidFill>
                  <a:schemeClr val="accent5">
                    <a:lumMod val="60000"/>
                    <a:lumOff val="40000"/>
                  </a:schemeClr>
                </a:solidFill>
              </a:rPr>
              <a:t>• Automatically has the latest versions of Solidity.</a:t>
            </a:r>
          </a:p>
          <a:p>
            <a:r>
              <a:rPr lang="en-GB" sz="2000" dirty="0">
                <a:solidFill>
                  <a:schemeClr val="accent5">
                    <a:lumMod val="60000"/>
                    <a:lumOff val="40000"/>
                  </a:schemeClr>
                </a:solidFill>
              </a:rPr>
              <a:t>• Has a built-in debugger.</a:t>
            </a:r>
          </a:p>
          <a:p>
            <a:r>
              <a:rPr lang="en-GB" sz="2000" dirty="0">
                <a:solidFill>
                  <a:schemeClr val="accent5">
                    <a:lumMod val="60000"/>
                    <a:lumOff val="40000"/>
                  </a:schemeClr>
                </a:solidFill>
              </a:rPr>
              <a:t>• Allows you to compile and execute smart contracts instantly on any network of the Ethereum Blockchain</a:t>
            </a:r>
          </a:p>
          <a:p>
            <a:r>
              <a:rPr lang="en-GB" sz="2000" dirty="0">
                <a:solidFill>
                  <a:schemeClr val="accent5">
                    <a:lumMod val="60000"/>
                    <a:lumOff val="40000"/>
                  </a:schemeClr>
                </a:solidFill>
              </a:rPr>
              <a:t>• Has a </a:t>
            </a:r>
            <a:r>
              <a:rPr lang="en-GB" sz="2000" dirty="0" err="1">
                <a:solidFill>
                  <a:schemeClr val="accent5">
                    <a:lumMod val="60000"/>
                    <a:lumOff val="40000"/>
                  </a:schemeClr>
                </a:solidFill>
              </a:rPr>
              <a:t>Javascript</a:t>
            </a:r>
            <a:r>
              <a:rPr lang="en-GB" sz="2000" dirty="0">
                <a:solidFill>
                  <a:schemeClr val="accent5">
                    <a:lumMod val="60000"/>
                    <a:lumOff val="40000"/>
                  </a:schemeClr>
                </a:solidFill>
              </a:rPr>
              <a:t> VM that allows you to simulate a private Blockchain. To perform tests, an Ethereum</a:t>
            </a:r>
          </a:p>
          <a:p>
            <a:r>
              <a:rPr lang="en-GB" sz="2000" dirty="0">
                <a:solidFill>
                  <a:schemeClr val="accent5">
                    <a:lumMod val="60000"/>
                    <a:lumOff val="40000"/>
                  </a:schemeClr>
                </a:solidFill>
              </a:rPr>
              <a:t>	account list is created where each account is fed 100 ETH.</a:t>
            </a:r>
          </a:p>
          <a:p>
            <a:endParaRPr lang="en-GB" sz="2000" dirty="0">
              <a:solidFill>
                <a:schemeClr val="accent5">
                  <a:lumMod val="60000"/>
                  <a:lumOff val="40000"/>
                </a:schemeClr>
              </a:solidFill>
            </a:endParaRPr>
          </a:p>
        </p:txBody>
      </p:sp>
    </p:spTree>
    <p:extLst>
      <p:ext uri="{BB962C8B-B14F-4D97-AF65-F5344CB8AC3E}">
        <p14:creationId xmlns:p14="http://schemas.microsoft.com/office/powerpoint/2010/main" val="39508896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alpha val="19252"/>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C2C9AC-3E94-0894-5E60-8AE3C4CC8AC4}"/>
              </a:ext>
            </a:extLst>
          </p:cNvPr>
          <p:cNvSpPr>
            <a:spLocks noGrp="1"/>
          </p:cNvSpPr>
          <p:nvPr>
            <p:ph type="title"/>
          </p:nvPr>
        </p:nvSpPr>
        <p:spPr/>
        <p:txBody>
          <a:bodyPr/>
          <a:lstStyle/>
          <a:p>
            <a:r>
              <a:rPr lang="en-GB" dirty="0">
                <a:solidFill>
                  <a:schemeClr val="accent5">
                    <a:lumMod val="60000"/>
                    <a:lumOff val="40000"/>
                  </a:schemeClr>
                </a:solidFill>
              </a:rPr>
              <a:t>Let’s write the first contract !</a:t>
            </a:r>
          </a:p>
        </p:txBody>
      </p:sp>
      <p:sp>
        <p:nvSpPr>
          <p:cNvPr id="3" name="Espace réservé du contenu 2">
            <a:extLst>
              <a:ext uri="{FF2B5EF4-FFF2-40B4-BE49-F238E27FC236}">
                <a16:creationId xmlns:a16="http://schemas.microsoft.com/office/drawing/2014/main" id="{C0F28BCE-AAD5-361E-8C70-EBC6E1C7D864}"/>
              </a:ext>
            </a:extLst>
          </p:cNvPr>
          <p:cNvSpPr>
            <a:spLocks noGrp="1"/>
          </p:cNvSpPr>
          <p:nvPr>
            <p:ph idx="1"/>
          </p:nvPr>
        </p:nvSpPr>
        <p:spPr>
          <a:xfrm>
            <a:off x="550864" y="1439187"/>
            <a:ext cx="11090274" cy="5647413"/>
          </a:xfrm>
        </p:spPr>
        <p:txBody>
          <a:bodyPr>
            <a:normAutofit lnSpcReduction="10000"/>
          </a:bodyPr>
          <a:lstStyle/>
          <a:p>
            <a:r>
              <a:rPr lang="en-GB" sz="3200" dirty="0">
                <a:solidFill>
                  <a:schemeClr val="accent5">
                    <a:alpha val="60000"/>
                  </a:schemeClr>
                </a:solidFill>
              </a:rPr>
              <a:t>Go on </a:t>
            </a:r>
            <a:r>
              <a:rPr lang="en-GB" sz="3200" dirty="0">
                <a:solidFill>
                  <a:schemeClr val="bg1">
                    <a:lumMod val="50000"/>
                    <a:lumOff val="50000"/>
                  </a:schemeClr>
                </a:solidFill>
                <a:hlinkClick r:id="rId3"/>
              </a:rPr>
              <a:t>https://remix.ethereum.org</a:t>
            </a:r>
            <a:endParaRPr lang="en-GB" sz="3200" dirty="0">
              <a:solidFill>
                <a:schemeClr val="bg1">
                  <a:lumMod val="50000"/>
                  <a:lumOff val="50000"/>
                </a:schemeClr>
              </a:solidFill>
            </a:endParaRPr>
          </a:p>
          <a:p>
            <a:r>
              <a:rPr lang="en-GB" sz="3200" dirty="0">
                <a:solidFill>
                  <a:schemeClr val="accent5"/>
                </a:solidFill>
              </a:rPr>
              <a:t>Create a new workspace</a:t>
            </a:r>
          </a:p>
          <a:p>
            <a:r>
              <a:rPr lang="en-GB" sz="3200" dirty="0">
                <a:solidFill>
                  <a:schemeClr val="accent5"/>
                </a:solidFill>
              </a:rPr>
              <a:t>Create a new file named ‘</a:t>
            </a:r>
            <a:r>
              <a:rPr lang="en-GB" sz="3200" dirty="0" err="1">
                <a:solidFill>
                  <a:schemeClr val="accent5"/>
                </a:solidFill>
              </a:rPr>
              <a:t>simpleStorage.sol</a:t>
            </a:r>
            <a:r>
              <a:rPr lang="en-GB" sz="3200" dirty="0">
                <a:solidFill>
                  <a:schemeClr val="accent5"/>
                </a:solidFill>
              </a:rPr>
              <a:t>’</a:t>
            </a:r>
          </a:p>
          <a:p>
            <a:r>
              <a:rPr lang="en-GB" sz="3200" dirty="0">
                <a:solidFill>
                  <a:schemeClr val="accent5"/>
                </a:solidFill>
              </a:rPr>
              <a:t>Start to code here !</a:t>
            </a:r>
          </a:p>
          <a:p>
            <a:endParaRPr lang="en-GB" sz="3200" dirty="0">
              <a:solidFill>
                <a:schemeClr val="accent5"/>
              </a:solidFill>
            </a:endParaRPr>
          </a:p>
          <a:p>
            <a:r>
              <a:rPr lang="en-GB" sz="3200" dirty="0">
                <a:solidFill>
                  <a:schemeClr val="accent5"/>
                </a:solidFill>
              </a:rPr>
              <a:t>Store a simple integer in it and set it to 100 !</a:t>
            </a:r>
          </a:p>
          <a:p>
            <a:r>
              <a:rPr lang="en-GB" sz="3200" dirty="0">
                <a:solidFill>
                  <a:schemeClr val="accent5"/>
                </a:solidFill>
              </a:rPr>
              <a:t>Now try to create a new contract called </a:t>
            </a:r>
            <a:r>
              <a:rPr lang="en-GB" sz="3200" dirty="0" err="1">
                <a:solidFill>
                  <a:schemeClr val="accent5"/>
                </a:solidFill>
              </a:rPr>
              <a:t>HelloWord</a:t>
            </a:r>
            <a:r>
              <a:rPr lang="en-GB" sz="3200" dirty="0">
                <a:solidFill>
                  <a:schemeClr val="accent5"/>
                </a:solidFill>
              </a:rPr>
              <a:t> and store a string !</a:t>
            </a:r>
          </a:p>
          <a:p>
            <a:endParaRPr lang="en-GB" sz="3200" dirty="0">
              <a:solidFill>
                <a:schemeClr val="accent5"/>
              </a:solidFill>
            </a:endParaRPr>
          </a:p>
        </p:txBody>
      </p:sp>
      <p:pic>
        <p:nvPicPr>
          <p:cNvPr id="4" name="Image 3">
            <a:extLst>
              <a:ext uri="{FF2B5EF4-FFF2-40B4-BE49-F238E27FC236}">
                <a16:creationId xmlns:a16="http://schemas.microsoft.com/office/drawing/2014/main" id="{7D5A99CA-1E6E-65DB-A6C6-71636EF9B889}"/>
              </a:ext>
            </a:extLst>
          </p:cNvPr>
          <p:cNvPicPr>
            <a:picLocks noChangeAspect="1"/>
          </p:cNvPicPr>
          <p:nvPr/>
        </p:nvPicPr>
        <p:blipFill>
          <a:blip r:embed="rId4"/>
          <a:stretch>
            <a:fillRect/>
          </a:stretch>
        </p:blipFill>
        <p:spPr>
          <a:xfrm>
            <a:off x="6916736" y="1818690"/>
            <a:ext cx="4724400" cy="1016000"/>
          </a:xfrm>
          <a:prstGeom prst="rect">
            <a:avLst/>
          </a:prstGeom>
        </p:spPr>
      </p:pic>
      <p:sp>
        <p:nvSpPr>
          <p:cNvPr id="6" name="Flèche vers le bas 5">
            <a:extLst>
              <a:ext uri="{FF2B5EF4-FFF2-40B4-BE49-F238E27FC236}">
                <a16:creationId xmlns:a16="http://schemas.microsoft.com/office/drawing/2014/main" id="{B1EE7985-60D1-710D-0BB6-B317B8BD55AA}"/>
              </a:ext>
            </a:extLst>
          </p:cNvPr>
          <p:cNvSpPr/>
          <p:nvPr/>
        </p:nvSpPr>
        <p:spPr>
          <a:xfrm rot="7880220">
            <a:off x="9296400" y="2477400"/>
            <a:ext cx="590550" cy="723900"/>
          </a:xfrm>
          <a:prstGeom prst="downArrow">
            <a:avLst>
              <a:gd name="adj1" fmla="val 50000"/>
              <a:gd name="adj2" fmla="val 447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ZoneTexte 9">
            <a:extLst>
              <a:ext uri="{FF2B5EF4-FFF2-40B4-BE49-F238E27FC236}">
                <a16:creationId xmlns:a16="http://schemas.microsoft.com/office/drawing/2014/main" id="{ABCBED52-FA3D-4DC9-1D91-B51FBDED4E78}"/>
              </a:ext>
            </a:extLst>
          </p:cNvPr>
          <p:cNvSpPr txBox="1"/>
          <p:nvPr/>
        </p:nvSpPr>
        <p:spPr>
          <a:xfrm>
            <a:off x="4371975" y="3589864"/>
            <a:ext cx="6096000" cy="1200329"/>
          </a:xfrm>
          <a:prstGeom prst="rect">
            <a:avLst/>
          </a:prstGeom>
          <a:solidFill>
            <a:schemeClr val="tx1">
              <a:lumMod val="85000"/>
              <a:alpha val="35152"/>
            </a:schemeClr>
          </a:solidFill>
        </p:spPr>
        <p:txBody>
          <a:bodyPr wrap="square">
            <a:spAutoFit/>
          </a:bodyPr>
          <a:lstStyle/>
          <a:p>
            <a:r>
              <a:rPr lang="fr-FR" b="0" dirty="0" err="1">
                <a:solidFill>
                  <a:srgbClr val="C678DD"/>
                </a:solidFill>
                <a:effectLst/>
                <a:latin typeface="Menlo" panose="020B0609030804020204" pitchFamily="49" charset="0"/>
              </a:rPr>
              <a:t>pragma</a:t>
            </a:r>
            <a:r>
              <a:rPr lang="fr-FR" b="0" dirty="0">
                <a:solidFill>
                  <a:srgbClr val="ABB2BF"/>
                </a:solidFill>
                <a:effectLst/>
                <a:latin typeface="Menlo" panose="020B0609030804020204" pitchFamily="49" charset="0"/>
              </a:rPr>
              <a:t> </a:t>
            </a:r>
            <a:r>
              <a:rPr lang="fr-FR" b="0" dirty="0" err="1">
                <a:solidFill>
                  <a:srgbClr val="E06C75"/>
                </a:solidFill>
                <a:effectLst/>
                <a:latin typeface="Menlo" panose="020B0609030804020204" pitchFamily="49" charset="0"/>
              </a:rPr>
              <a:t>solidity</a:t>
            </a:r>
            <a:r>
              <a:rPr lang="fr-FR" b="0" dirty="0">
                <a:solidFill>
                  <a:srgbClr val="ABB2BF"/>
                </a:solidFill>
                <a:effectLst/>
                <a:latin typeface="Menlo" panose="020B0609030804020204" pitchFamily="49" charset="0"/>
              </a:rPr>
              <a:t> </a:t>
            </a:r>
            <a:r>
              <a:rPr lang="fr-FR" b="0" dirty="0">
                <a:solidFill>
                  <a:srgbClr val="D19A66"/>
                </a:solidFill>
                <a:effectLst/>
                <a:latin typeface="Menlo" panose="020B0609030804020204" pitchFamily="49" charset="0"/>
              </a:rPr>
              <a:t>&gt;=0.8.0</a:t>
            </a:r>
            <a:r>
              <a:rPr lang="fr-FR" b="0" dirty="0">
                <a:solidFill>
                  <a:srgbClr val="ABB2BF"/>
                </a:solidFill>
                <a:effectLst/>
                <a:latin typeface="Menlo" panose="020B0609030804020204" pitchFamily="49" charset="0"/>
              </a:rPr>
              <a:t> &lt;</a:t>
            </a:r>
            <a:r>
              <a:rPr lang="fr-FR" b="0" dirty="0">
                <a:solidFill>
                  <a:srgbClr val="D19A66"/>
                </a:solidFill>
                <a:effectLst/>
                <a:latin typeface="Menlo" panose="020B0609030804020204" pitchFamily="49" charset="0"/>
              </a:rPr>
              <a:t>0.8</a:t>
            </a:r>
            <a:r>
              <a:rPr lang="fr-FR" b="0" dirty="0">
                <a:solidFill>
                  <a:srgbClr val="ABB2BF"/>
                </a:solidFill>
                <a:effectLst/>
                <a:latin typeface="Menlo" panose="020B0609030804020204" pitchFamily="49" charset="0"/>
              </a:rPr>
              <a:t>.</a:t>
            </a:r>
            <a:r>
              <a:rPr lang="fr-FR" b="0" dirty="0">
                <a:solidFill>
                  <a:srgbClr val="D19A66"/>
                </a:solidFill>
                <a:effectLst/>
                <a:latin typeface="Menlo" panose="020B0609030804020204" pitchFamily="49" charset="0"/>
              </a:rPr>
              <a:t>9</a:t>
            </a:r>
            <a:r>
              <a:rPr lang="fr-FR" b="0" dirty="0">
                <a:solidFill>
                  <a:srgbClr val="ABB2BF"/>
                </a:solidFill>
                <a:effectLst/>
                <a:latin typeface="Menlo" panose="020B0609030804020204" pitchFamily="49" charset="0"/>
              </a:rPr>
              <a:t>;</a:t>
            </a:r>
          </a:p>
          <a:p>
            <a:br>
              <a:rPr lang="fr-FR" b="0" dirty="0">
                <a:solidFill>
                  <a:srgbClr val="ABB2BF"/>
                </a:solidFill>
                <a:effectLst/>
                <a:latin typeface="Menlo" panose="020B0609030804020204" pitchFamily="49" charset="0"/>
              </a:rPr>
            </a:br>
            <a:r>
              <a:rPr lang="fr-FR" b="0" dirty="0" err="1">
                <a:solidFill>
                  <a:srgbClr val="C678DD"/>
                </a:solidFill>
                <a:effectLst/>
                <a:latin typeface="Menlo" panose="020B0609030804020204" pitchFamily="49" charset="0"/>
              </a:rPr>
              <a:t>contract</a:t>
            </a:r>
            <a:r>
              <a:rPr lang="fr-FR" b="0" dirty="0">
                <a:solidFill>
                  <a:srgbClr val="E5C07B"/>
                </a:solidFill>
                <a:effectLst/>
                <a:latin typeface="Menlo" panose="020B0609030804020204" pitchFamily="49" charset="0"/>
              </a:rPr>
              <a:t> </a:t>
            </a:r>
            <a:r>
              <a:rPr lang="fr-FR" b="0" dirty="0" err="1">
                <a:solidFill>
                  <a:srgbClr val="E5C07B"/>
                </a:solidFill>
                <a:effectLst/>
                <a:latin typeface="Menlo" panose="020B0609030804020204" pitchFamily="49" charset="0"/>
              </a:rPr>
              <a:t>SimpleStorage</a:t>
            </a:r>
            <a:r>
              <a:rPr lang="fr-FR" b="0" dirty="0">
                <a:solidFill>
                  <a:srgbClr val="ABB2BF"/>
                </a:solidFill>
                <a:effectLst/>
                <a:latin typeface="Menlo" panose="020B0609030804020204" pitchFamily="49" charset="0"/>
              </a:rPr>
              <a:t> {</a:t>
            </a:r>
          </a:p>
          <a:p>
            <a:r>
              <a:rPr lang="fr-FR" b="0" dirty="0">
                <a:solidFill>
                  <a:srgbClr val="ABB2BF"/>
                </a:solidFill>
                <a:effectLst/>
                <a:latin typeface="Menlo" panose="020B0609030804020204" pitchFamily="49" charset="0"/>
              </a:rPr>
              <a:t>}</a:t>
            </a:r>
          </a:p>
        </p:txBody>
      </p:sp>
      <p:sp>
        <p:nvSpPr>
          <p:cNvPr id="11" name="ZoneTexte 10">
            <a:extLst>
              <a:ext uri="{FF2B5EF4-FFF2-40B4-BE49-F238E27FC236}">
                <a16:creationId xmlns:a16="http://schemas.microsoft.com/office/drawing/2014/main" id="{606BFD0B-ED14-1A10-AE71-BF530055F95F}"/>
              </a:ext>
            </a:extLst>
          </p:cNvPr>
          <p:cNvSpPr txBox="1"/>
          <p:nvPr/>
        </p:nvSpPr>
        <p:spPr>
          <a:xfrm>
            <a:off x="1085850" y="5419443"/>
            <a:ext cx="3607078" cy="369332"/>
          </a:xfrm>
          <a:prstGeom prst="rect">
            <a:avLst/>
          </a:prstGeom>
          <a:noFill/>
        </p:spPr>
        <p:txBody>
          <a:bodyPr wrap="none" rtlCol="0">
            <a:spAutoFit/>
          </a:bodyPr>
          <a:lstStyle/>
          <a:p>
            <a:r>
              <a:rPr lang="en-GB" dirty="0">
                <a:solidFill>
                  <a:schemeClr val="bg1">
                    <a:lumMod val="50000"/>
                    <a:lumOff val="50000"/>
                  </a:schemeClr>
                </a:solidFill>
              </a:rPr>
              <a:t>(hint: a simple integer is noted </a:t>
            </a:r>
            <a:r>
              <a:rPr lang="en-GB" i="1" dirty="0" err="1">
                <a:solidFill>
                  <a:schemeClr val="bg1">
                    <a:lumMod val="50000"/>
                    <a:lumOff val="50000"/>
                  </a:schemeClr>
                </a:solidFill>
              </a:rPr>
              <a:t>uint</a:t>
            </a:r>
            <a:r>
              <a:rPr lang="en-GB" dirty="0">
                <a:solidFill>
                  <a:schemeClr val="bg1">
                    <a:lumMod val="50000"/>
                    <a:lumOff val="50000"/>
                  </a:schemeClr>
                </a:solidFill>
              </a:rPr>
              <a:t>)</a:t>
            </a:r>
          </a:p>
        </p:txBody>
      </p:sp>
    </p:spTree>
    <p:extLst>
      <p:ext uri="{BB962C8B-B14F-4D97-AF65-F5344CB8AC3E}">
        <p14:creationId xmlns:p14="http://schemas.microsoft.com/office/powerpoint/2010/main" val="3647102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54604"/>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85E59C-6B15-EB26-4CE8-32B2E8F90E58}"/>
              </a:ext>
            </a:extLst>
          </p:cNvPr>
          <p:cNvSpPr>
            <a:spLocks noGrp="1"/>
          </p:cNvSpPr>
          <p:nvPr>
            <p:ph type="title"/>
          </p:nvPr>
        </p:nvSpPr>
        <p:spPr>
          <a:xfrm>
            <a:off x="550862" y="549275"/>
            <a:ext cx="11091600" cy="771525"/>
          </a:xfrm>
        </p:spPr>
        <p:txBody>
          <a:bodyPr>
            <a:normAutofit fontScale="90000"/>
          </a:bodyPr>
          <a:lstStyle/>
          <a:p>
            <a:r>
              <a:rPr lang="en-GB" dirty="0">
                <a:solidFill>
                  <a:schemeClr val="bg1">
                    <a:lumMod val="50000"/>
                    <a:lumOff val="50000"/>
                  </a:schemeClr>
                </a:solidFill>
              </a:rPr>
              <a:t>Create some functions and deploy your contract!</a:t>
            </a:r>
          </a:p>
        </p:txBody>
      </p:sp>
      <p:sp>
        <p:nvSpPr>
          <p:cNvPr id="3" name="Espace réservé du contenu 2">
            <a:extLst>
              <a:ext uri="{FF2B5EF4-FFF2-40B4-BE49-F238E27FC236}">
                <a16:creationId xmlns:a16="http://schemas.microsoft.com/office/drawing/2014/main" id="{EBDDAE62-EEC0-C07D-FE94-DA97E38E75DB}"/>
              </a:ext>
            </a:extLst>
          </p:cNvPr>
          <p:cNvSpPr>
            <a:spLocks noGrp="1"/>
          </p:cNvSpPr>
          <p:nvPr>
            <p:ph idx="1"/>
          </p:nvPr>
        </p:nvSpPr>
        <p:spPr>
          <a:xfrm>
            <a:off x="550863" y="2005707"/>
            <a:ext cx="11090274" cy="4087118"/>
          </a:xfrm>
        </p:spPr>
        <p:txBody>
          <a:bodyPr>
            <a:normAutofit/>
          </a:bodyPr>
          <a:lstStyle/>
          <a:p>
            <a:r>
              <a:rPr lang="en-GB" sz="2800" dirty="0">
                <a:solidFill>
                  <a:schemeClr val="bg2">
                    <a:alpha val="60000"/>
                  </a:schemeClr>
                </a:solidFill>
              </a:rPr>
              <a:t>Store an integer called data</a:t>
            </a:r>
          </a:p>
          <a:p>
            <a:r>
              <a:rPr lang="en-GB" sz="2800" dirty="0">
                <a:solidFill>
                  <a:schemeClr val="bg2">
                    <a:alpha val="60000"/>
                  </a:schemeClr>
                </a:solidFill>
              </a:rPr>
              <a:t>Add a function set(), takes an integer as parameter and assign it to data</a:t>
            </a:r>
          </a:p>
          <a:p>
            <a:r>
              <a:rPr lang="en-GB" sz="2800" dirty="0">
                <a:solidFill>
                  <a:schemeClr val="bg2">
                    <a:alpha val="60000"/>
                  </a:schemeClr>
                </a:solidFill>
              </a:rPr>
              <a:t>Add a function get(), returns data</a:t>
            </a:r>
          </a:p>
        </p:txBody>
      </p:sp>
      <p:sp>
        <p:nvSpPr>
          <p:cNvPr id="4" name="ZoneTexte 3">
            <a:extLst>
              <a:ext uri="{FF2B5EF4-FFF2-40B4-BE49-F238E27FC236}">
                <a16:creationId xmlns:a16="http://schemas.microsoft.com/office/drawing/2014/main" id="{C9D37FC7-555F-9DA0-A167-267107123F8B}"/>
              </a:ext>
            </a:extLst>
          </p:cNvPr>
          <p:cNvSpPr txBox="1"/>
          <p:nvPr/>
        </p:nvSpPr>
        <p:spPr>
          <a:xfrm>
            <a:off x="549538" y="1234181"/>
            <a:ext cx="5383205" cy="1077218"/>
          </a:xfrm>
          <a:prstGeom prst="rect">
            <a:avLst/>
          </a:prstGeom>
          <a:noFill/>
        </p:spPr>
        <p:txBody>
          <a:bodyPr wrap="none" rtlCol="0">
            <a:spAutoFit/>
          </a:bodyPr>
          <a:lstStyle/>
          <a:p>
            <a:r>
              <a:rPr lang="en-GB" sz="3200" dirty="0">
                <a:solidFill>
                  <a:schemeClr val="bg1">
                    <a:lumMod val="50000"/>
                    <a:lumOff val="50000"/>
                    <a:alpha val="60000"/>
                  </a:schemeClr>
                </a:solidFill>
              </a:rPr>
              <a:t>In the contract simple storage </a:t>
            </a:r>
          </a:p>
          <a:p>
            <a:endParaRPr lang="en-GB" sz="3200" dirty="0"/>
          </a:p>
        </p:txBody>
      </p:sp>
      <p:sp>
        <p:nvSpPr>
          <p:cNvPr id="5" name="ZoneTexte 4">
            <a:extLst>
              <a:ext uri="{FF2B5EF4-FFF2-40B4-BE49-F238E27FC236}">
                <a16:creationId xmlns:a16="http://schemas.microsoft.com/office/drawing/2014/main" id="{3D24132B-AECE-6517-6A48-0A31FA356EA1}"/>
              </a:ext>
            </a:extLst>
          </p:cNvPr>
          <p:cNvSpPr txBox="1"/>
          <p:nvPr/>
        </p:nvSpPr>
        <p:spPr>
          <a:xfrm>
            <a:off x="514271" y="4049266"/>
            <a:ext cx="5453737" cy="584775"/>
          </a:xfrm>
          <a:prstGeom prst="rect">
            <a:avLst/>
          </a:prstGeom>
          <a:noFill/>
        </p:spPr>
        <p:txBody>
          <a:bodyPr wrap="none" rtlCol="0">
            <a:spAutoFit/>
          </a:bodyPr>
          <a:lstStyle/>
          <a:p>
            <a:r>
              <a:rPr lang="en-GB" sz="3200" dirty="0">
                <a:solidFill>
                  <a:schemeClr val="bg1">
                    <a:lumMod val="50000"/>
                    <a:lumOff val="50000"/>
                    <a:alpha val="60000"/>
                  </a:schemeClr>
                </a:solidFill>
              </a:rPr>
              <a:t>Now we are going to deploy it !</a:t>
            </a:r>
            <a:endParaRPr lang="en-GB" sz="3200" dirty="0"/>
          </a:p>
        </p:txBody>
      </p:sp>
      <p:pic>
        <p:nvPicPr>
          <p:cNvPr id="7" name="Image 6">
            <a:extLst>
              <a:ext uri="{FF2B5EF4-FFF2-40B4-BE49-F238E27FC236}">
                <a16:creationId xmlns:a16="http://schemas.microsoft.com/office/drawing/2014/main" id="{847C6F7E-23DC-07EF-7BC3-230D9DF6E2BC}"/>
              </a:ext>
            </a:extLst>
          </p:cNvPr>
          <p:cNvPicPr>
            <a:picLocks noChangeAspect="1"/>
          </p:cNvPicPr>
          <p:nvPr/>
        </p:nvPicPr>
        <p:blipFill>
          <a:blip r:embed="rId3"/>
          <a:stretch>
            <a:fillRect/>
          </a:stretch>
        </p:blipFill>
        <p:spPr>
          <a:xfrm>
            <a:off x="1439029" y="4656267"/>
            <a:ext cx="2720229" cy="2201733"/>
          </a:xfrm>
          <a:prstGeom prst="rect">
            <a:avLst/>
          </a:prstGeom>
        </p:spPr>
      </p:pic>
      <p:sp>
        <p:nvSpPr>
          <p:cNvPr id="8" name="Flèche vers le bas 7">
            <a:extLst>
              <a:ext uri="{FF2B5EF4-FFF2-40B4-BE49-F238E27FC236}">
                <a16:creationId xmlns:a16="http://schemas.microsoft.com/office/drawing/2014/main" id="{A6AE5065-69E3-0D5F-C8D0-982B1EAB5C33}"/>
              </a:ext>
            </a:extLst>
          </p:cNvPr>
          <p:cNvSpPr/>
          <p:nvPr/>
        </p:nvSpPr>
        <p:spPr>
          <a:xfrm rot="3880156">
            <a:off x="1721412" y="5474405"/>
            <a:ext cx="467360" cy="5181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lèche vers le bas 8">
            <a:extLst>
              <a:ext uri="{FF2B5EF4-FFF2-40B4-BE49-F238E27FC236}">
                <a16:creationId xmlns:a16="http://schemas.microsoft.com/office/drawing/2014/main" id="{61C4C14A-8E49-CB90-438B-835BD0AE6E3C}"/>
              </a:ext>
            </a:extLst>
          </p:cNvPr>
          <p:cNvSpPr/>
          <p:nvPr/>
        </p:nvSpPr>
        <p:spPr>
          <a:xfrm rot="3880156">
            <a:off x="3844852" y="6276981"/>
            <a:ext cx="467360" cy="5181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Image 10">
            <a:extLst>
              <a:ext uri="{FF2B5EF4-FFF2-40B4-BE49-F238E27FC236}">
                <a16:creationId xmlns:a16="http://schemas.microsoft.com/office/drawing/2014/main" id="{ACB27710-D8C5-92FD-A2C0-80375593C45B}"/>
              </a:ext>
            </a:extLst>
          </p:cNvPr>
          <p:cNvPicPr>
            <a:picLocks noChangeAspect="1"/>
          </p:cNvPicPr>
          <p:nvPr/>
        </p:nvPicPr>
        <p:blipFill>
          <a:blip r:embed="rId4"/>
          <a:stretch>
            <a:fillRect/>
          </a:stretch>
        </p:blipFill>
        <p:spPr>
          <a:xfrm>
            <a:off x="4371733" y="4622399"/>
            <a:ext cx="2899178" cy="2222172"/>
          </a:xfrm>
          <a:prstGeom prst="rect">
            <a:avLst/>
          </a:prstGeom>
        </p:spPr>
      </p:pic>
      <p:sp>
        <p:nvSpPr>
          <p:cNvPr id="12" name="Flèche vers le bas 11">
            <a:extLst>
              <a:ext uri="{FF2B5EF4-FFF2-40B4-BE49-F238E27FC236}">
                <a16:creationId xmlns:a16="http://schemas.microsoft.com/office/drawing/2014/main" id="{2415D857-C8E9-5F79-22D5-5557392E16A2}"/>
              </a:ext>
            </a:extLst>
          </p:cNvPr>
          <p:cNvSpPr/>
          <p:nvPr/>
        </p:nvSpPr>
        <p:spPr>
          <a:xfrm rot="3880156">
            <a:off x="5608115" y="6118521"/>
            <a:ext cx="467360" cy="5181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ZoneTexte 12">
            <a:extLst>
              <a:ext uri="{FF2B5EF4-FFF2-40B4-BE49-F238E27FC236}">
                <a16:creationId xmlns:a16="http://schemas.microsoft.com/office/drawing/2014/main" id="{6E9BD7B4-7CA1-DD30-87A5-8B441CFB885E}"/>
              </a:ext>
            </a:extLst>
          </p:cNvPr>
          <p:cNvSpPr txBox="1"/>
          <p:nvPr/>
        </p:nvSpPr>
        <p:spPr>
          <a:xfrm>
            <a:off x="160452" y="4725408"/>
            <a:ext cx="1260281" cy="461665"/>
          </a:xfrm>
          <a:prstGeom prst="rect">
            <a:avLst/>
          </a:prstGeom>
          <a:noFill/>
        </p:spPr>
        <p:txBody>
          <a:bodyPr wrap="none" rtlCol="0">
            <a:spAutoFit/>
          </a:bodyPr>
          <a:lstStyle/>
          <a:p>
            <a:r>
              <a:rPr lang="en-GB" sz="2400" dirty="0">
                <a:solidFill>
                  <a:schemeClr val="bg2"/>
                </a:solidFill>
              </a:rPr>
              <a:t>Compile</a:t>
            </a:r>
          </a:p>
        </p:txBody>
      </p:sp>
      <p:sp>
        <p:nvSpPr>
          <p:cNvPr id="14" name="ZoneTexte 13">
            <a:extLst>
              <a:ext uri="{FF2B5EF4-FFF2-40B4-BE49-F238E27FC236}">
                <a16:creationId xmlns:a16="http://schemas.microsoft.com/office/drawing/2014/main" id="{372FE2F0-55E8-4AB9-5A8E-C1041EBEE43A}"/>
              </a:ext>
            </a:extLst>
          </p:cNvPr>
          <p:cNvSpPr txBox="1"/>
          <p:nvPr/>
        </p:nvSpPr>
        <p:spPr>
          <a:xfrm>
            <a:off x="6224700" y="6402686"/>
            <a:ext cx="1087157" cy="461665"/>
          </a:xfrm>
          <a:prstGeom prst="rect">
            <a:avLst/>
          </a:prstGeom>
          <a:noFill/>
        </p:spPr>
        <p:txBody>
          <a:bodyPr wrap="none" rtlCol="0">
            <a:spAutoFit/>
          </a:bodyPr>
          <a:lstStyle/>
          <a:p>
            <a:r>
              <a:rPr lang="en-GB" sz="2400" dirty="0"/>
              <a:t>Deploy</a:t>
            </a:r>
          </a:p>
        </p:txBody>
      </p:sp>
      <p:pic>
        <p:nvPicPr>
          <p:cNvPr id="16" name="Image 15">
            <a:extLst>
              <a:ext uri="{FF2B5EF4-FFF2-40B4-BE49-F238E27FC236}">
                <a16:creationId xmlns:a16="http://schemas.microsoft.com/office/drawing/2014/main" id="{AF02A617-7DCC-28FB-0069-50367BC291D7}"/>
              </a:ext>
            </a:extLst>
          </p:cNvPr>
          <p:cNvPicPr>
            <a:picLocks noChangeAspect="1"/>
          </p:cNvPicPr>
          <p:nvPr/>
        </p:nvPicPr>
        <p:blipFill>
          <a:blip r:embed="rId5"/>
          <a:stretch>
            <a:fillRect/>
          </a:stretch>
        </p:blipFill>
        <p:spPr>
          <a:xfrm>
            <a:off x="8233551" y="4587875"/>
            <a:ext cx="2153244" cy="2244721"/>
          </a:xfrm>
          <a:prstGeom prst="rect">
            <a:avLst/>
          </a:prstGeom>
        </p:spPr>
      </p:pic>
      <p:sp>
        <p:nvSpPr>
          <p:cNvPr id="17" name="ZoneTexte 16">
            <a:extLst>
              <a:ext uri="{FF2B5EF4-FFF2-40B4-BE49-F238E27FC236}">
                <a16:creationId xmlns:a16="http://schemas.microsoft.com/office/drawing/2014/main" id="{E6B5D32F-5FDF-65AD-4C28-52254FCACED8}"/>
              </a:ext>
            </a:extLst>
          </p:cNvPr>
          <p:cNvSpPr txBox="1"/>
          <p:nvPr/>
        </p:nvSpPr>
        <p:spPr>
          <a:xfrm>
            <a:off x="10533286" y="5532323"/>
            <a:ext cx="1367682" cy="523220"/>
          </a:xfrm>
          <a:prstGeom prst="rect">
            <a:avLst/>
          </a:prstGeom>
          <a:noFill/>
        </p:spPr>
        <p:txBody>
          <a:bodyPr wrap="none" rtlCol="0">
            <a:spAutoFit/>
          </a:bodyPr>
          <a:lstStyle/>
          <a:p>
            <a:r>
              <a:rPr lang="en-GB" sz="2800" dirty="0">
                <a:solidFill>
                  <a:schemeClr val="bg1"/>
                </a:solidFill>
              </a:rPr>
              <a:t>Interact</a:t>
            </a:r>
          </a:p>
        </p:txBody>
      </p:sp>
    </p:spTree>
    <p:extLst>
      <p:ext uri="{BB962C8B-B14F-4D97-AF65-F5344CB8AC3E}">
        <p14:creationId xmlns:p14="http://schemas.microsoft.com/office/powerpoint/2010/main" val="2160747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F5F052-C75E-B1EC-B23B-0B9B48FD8C7F}"/>
              </a:ext>
            </a:extLst>
          </p:cNvPr>
          <p:cNvSpPr>
            <a:spLocks noGrp="1"/>
          </p:cNvSpPr>
          <p:nvPr>
            <p:ph type="title"/>
          </p:nvPr>
        </p:nvSpPr>
        <p:spPr>
          <a:xfrm>
            <a:off x="3971131" y="3103799"/>
            <a:ext cx="4249738" cy="1563924"/>
          </a:xfrm>
        </p:spPr>
        <p:txBody>
          <a:bodyPr>
            <a:normAutofit fontScale="90000"/>
          </a:bodyPr>
          <a:lstStyle/>
          <a:p>
            <a:r>
              <a:rPr lang="en-GB" sz="8000" dirty="0"/>
              <a:t>Quiz time !</a:t>
            </a:r>
          </a:p>
        </p:txBody>
      </p:sp>
      <p:sp>
        <p:nvSpPr>
          <p:cNvPr id="4" name="ZoneTexte 3">
            <a:extLst>
              <a:ext uri="{FF2B5EF4-FFF2-40B4-BE49-F238E27FC236}">
                <a16:creationId xmlns:a16="http://schemas.microsoft.com/office/drawing/2014/main" id="{B31267BE-3855-CEE9-EE84-6FC147B23E2F}"/>
              </a:ext>
            </a:extLst>
          </p:cNvPr>
          <p:cNvSpPr txBox="1"/>
          <p:nvPr/>
        </p:nvSpPr>
        <p:spPr>
          <a:xfrm>
            <a:off x="2114550" y="6305550"/>
            <a:ext cx="8273419" cy="369332"/>
          </a:xfrm>
          <a:prstGeom prst="rect">
            <a:avLst/>
          </a:prstGeom>
          <a:noFill/>
        </p:spPr>
        <p:txBody>
          <a:bodyPr wrap="none" rtlCol="0">
            <a:spAutoFit/>
          </a:bodyPr>
          <a:lstStyle/>
          <a:p>
            <a:r>
              <a:rPr lang="en-GB" dirty="0"/>
              <a:t>https://</a:t>
            </a:r>
            <a:r>
              <a:rPr lang="en-GB" dirty="0" err="1"/>
              <a:t>create.kahoot.it</a:t>
            </a:r>
            <a:r>
              <a:rPr lang="en-GB" dirty="0"/>
              <a:t>/share/</a:t>
            </a:r>
            <a:r>
              <a:rPr lang="en-GB" dirty="0" err="1"/>
              <a:t>quizz</a:t>
            </a:r>
            <a:r>
              <a:rPr lang="en-GB" dirty="0"/>
              <a:t>-remix/60a11893-50cb-4d54-8e69-d9f91915f00d</a:t>
            </a:r>
          </a:p>
        </p:txBody>
      </p:sp>
    </p:spTree>
    <p:extLst>
      <p:ext uri="{BB962C8B-B14F-4D97-AF65-F5344CB8AC3E}">
        <p14:creationId xmlns:p14="http://schemas.microsoft.com/office/powerpoint/2010/main" val="2055994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BC8A80-18F2-831A-6C00-7083E6F117F2}"/>
              </a:ext>
            </a:extLst>
          </p:cNvPr>
          <p:cNvSpPr>
            <a:spLocks noGrp="1"/>
          </p:cNvSpPr>
          <p:nvPr>
            <p:ph type="title"/>
          </p:nvPr>
        </p:nvSpPr>
        <p:spPr>
          <a:xfrm>
            <a:off x="594688" y="441503"/>
            <a:ext cx="10933860" cy="803275"/>
          </a:xfrm>
        </p:spPr>
        <p:txBody>
          <a:bodyPr>
            <a:normAutofit fontScale="90000"/>
          </a:bodyPr>
          <a:lstStyle/>
          <a:p>
            <a:r>
              <a:rPr lang="en-GB" dirty="0"/>
              <a:t>Now we will deploy it on your own blockchain !</a:t>
            </a:r>
          </a:p>
        </p:txBody>
      </p:sp>
      <p:pic>
        <p:nvPicPr>
          <p:cNvPr id="8194" name="Picture 2" descr="Ganache Logo PNG Vector (SVG) Free Download">
            <a:extLst>
              <a:ext uri="{FF2B5EF4-FFF2-40B4-BE49-F238E27FC236}">
                <a16:creationId xmlns:a16="http://schemas.microsoft.com/office/drawing/2014/main" id="{00749448-0C13-AD3A-AC5C-9F2454930A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971" y="2107933"/>
            <a:ext cx="1143794" cy="1285162"/>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CD0823B6-B527-0522-1BE4-FFD5999F1396}"/>
              </a:ext>
            </a:extLst>
          </p:cNvPr>
          <p:cNvSpPr txBox="1"/>
          <p:nvPr/>
        </p:nvSpPr>
        <p:spPr>
          <a:xfrm>
            <a:off x="367004" y="3420669"/>
            <a:ext cx="1819729" cy="461665"/>
          </a:xfrm>
          <a:prstGeom prst="rect">
            <a:avLst/>
          </a:prstGeom>
          <a:noFill/>
        </p:spPr>
        <p:txBody>
          <a:bodyPr wrap="none" rtlCol="0">
            <a:spAutoFit/>
          </a:bodyPr>
          <a:lstStyle/>
          <a:p>
            <a:r>
              <a:rPr lang="en-GB" sz="2400" dirty="0"/>
              <a:t>Desktop App</a:t>
            </a:r>
          </a:p>
        </p:txBody>
      </p:sp>
      <p:sp>
        <p:nvSpPr>
          <p:cNvPr id="5" name="ZoneTexte 4">
            <a:extLst>
              <a:ext uri="{FF2B5EF4-FFF2-40B4-BE49-F238E27FC236}">
                <a16:creationId xmlns:a16="http://schemas.microsoft.com/office/drawing/2014/main" id="{1599CAA7-AD15-1A32-45FB-BE030CA8EF9F}"/>
              </a:ext>
            </a:extLst>
          </p:cNvPr>
          <p:cNvSpPr txBox="1"/>
          <p:nvPr/>
        </p:nvSpPr>
        <p:spPr>
          <a:xfrm>
            <a:off x="2571750" y="1684694"/>
            <a:ext cx="2145139" cy="461665"/>
          </a:xfrm>
          <a:prstGeom prst="rect">
            <a:avLst/>
          </a:prstGeom>
          <a:noFill/>
        </p:spPr>
        <p:txBody>
          <a:bodyPr wrap="none" rtlCol="0">
            <a:spAutoFit/>
          </a:bodyPr>
          <a:lstStyle/>
          <a:p>
            <a:r>
              <a:rPr lang="en-GB" sz="2400" dirty="0"/>
              <a:t>Command line:</a:t>
            </a:r>
          </a:p>
        </p:txBody>
      </p:sp>
      <p:pic>
        <p:nvPicPr>
          <p:cNvPr id="7" name="Image 6">
            <a:extLst>
              <a:ext uri="{FF2B5EF4-FFF2-40B4-BE49-F238E27FC236}">
                <a16:creationId xmlns:a16="http://schemas.microsoft.com/office/drawing/2014/main" id="{9B9EEEBD-5E7B-220C-C0E6-53631188077E}"/>
              </a:ext>
            </a:extLst>
          </p:cNvPr>
          <p:cNvPicPr>
            <a:picLocks noChangeAspect="1"/>
          </p:cNvPicPr>
          <p:nvPr/>
        </p:nvPicPr>
        <p:blipFill>
          <a:blip r:embed="rId4"/>
          <a:stretch>
            <a:fillRect/>
          </a:stretch>
        </p:blipFill>
        <p:spPr>
          <a:xfrm>
            <a:off x="3412499" y="2222916"/>
            <a:ext cx="3733800" cy="317500"/>
          </a:xfrm>
          <a:prstGeom prst="rect">
            <a:avLst/>
          </a:prstGeom>
        </p:spPr>
      </p:pic>
      <p:pic>
        <p:nvPicPr>
          <p:cNvPr id="9" name="Image 8">
            <a:extLst>
              <a:ext uri="{FF2B5EF4-FFF2-40B4-BE49-F238E27FC236}">
                <a16:creationId xmlns:a16="http://schemas.microsoft.com/office/drawing/2014/main" id="{6EBC1885-3583-733F-675B-76C2C80D9ECC}"/>
              </a:ext>
            </a:extLst>
          </p:cNvPr>
          <p:cNvPicPr>
            <a:picLocks noChangeAspect="1"/>
          </p:cNvPicPr>
          <p:nvPr/>
        </p:nvPicPr>
        <p:blipFill>
          <a:blip r:embed="rId5"/>
          <a:stretch>
            <a:fillRect/>
          </a:stretch>
        </p:blipFill>
        <p:spPr>
          <a:xfrm>
            <a:off x="3412499" y="2700555"/>
            <a:ext cx="1003300" cy="254000"/>
          </a:xfrm>
          <a:prstGeom prst="rect">
            <a:avLst/>
          </a:prstGeom>
        </p:spPr>
      </p:pic>
      <p:pic>
        <p:nvPicPr>
          <p:cNvPr id="14" name="Image 13" descr="Une image contenant texte&#10;&#10;Description générée automatiquement">
            <a:extLst>
              <a:ext uri="{FF2B5EF4-FFF2-40B4-BE49-F238E27FC236}">
                <a16:creationId xmlns:a16="http://schemas.microsoft.com/office/drawing/2014/main" id="{8EBEC8A3-E74B-93D5-CF2E-0A5AE1330303}"/>
              </a:ext>
            </a:extLst>
          </p:cNvPr>
          <p:cNvPicPr>
            <a:picLocks noChangeAspect="1"/>
          </p:cNvPicPr>
          <p:nvPr/>
        </p:nvPicPr>
        <p:blipFill>
          <a:blip r:embed="rId6"/>
          <a:stretch>
            <a:fillRect/>
          </a:stretch>
        </p:blipFill>
        <p:spPr>
          <a:xfrm>
            <a:off x="7373983" y="1449387"/>
            <a:ext cx="4492533" cy="5122863"/>
          </a:xfrm>
          <a:prstGeom prst="rect">
            <a:avLst/>
          </a:prstGeom>
        </p:spPr>
      </p:pic>
      <p:pic>
        <p:nvPicPr>
          <p:cNvPr id="16" name="Image 15">
            <a:extLst>
              <a:ext uri="{FF2B5EF4-FFF2-40B4-BE49-F238E27FC236}">
                <a16:creationId xmlns:a16="http://schemas.microsoft.com/office/drawing/2014/main" id="{926C2792-12D7-EB15-2806-76503D129885}"/>
              </a:ext>
            </a:extLst>
          </p:cNvPr>
          <p:cNvPicPr>
            <a:picLocks noChangeAspect="1"/>
          </p:cNvPicPr>
          <p:nvPr/>
        </p:nvPicPr>
        <p:blipFill>
          <a:blip r:embed="rId7"/>
          <a:stretch>
            <a:fillRect/>
          </a:stretch>
        </p:blipFill>
        <p:spPr>
          <a:xfrm>
            <a:off x="2414417" y="3393095"/>
            <a:ext cx="4782344" cy="3177611"/>
          </a:xfrm>
          <a:prstGeom prst="rect">
            <a:avLst/>
          </a:prstGeom>
        </p:spPr>
      </p:pic>
      <p:sp>
        <p:nvSpPr>
          <p:cNvPr id="17" name="ZoneTexte 16">
            <a:extLst>
              <a:ext uri="{FF2B5EF4-FFF2-40B4-BE49-F238E27FC236}">
                <a16:creationId xmlns:a16="http://schemas.microsoft.com/office/drawing/2014/main" id="{77E1E361-F964-1428-869A-780936347341}"/>
              </a:ext>
            </a:extLst>
          </p:cNvPr>
          <p:cNvSpPr txBox="1"/>
          <p:nvPr/>
        </p:nvSpPr>
        <p:spPr>
          <a:xfrm>
            <a:off x="68930" y="4534579"/>
            <a:ext cx="2300630" cy="646331"/>
          </a:xfrm>
          <a:prstGeom prst="rect">
            <a:avLst/>
          </a:prstGeom>
          <a:noFill/>
        </p:spPr>
        <p:txBody>
          <a:bodyPr wrap="none" rtlCol="0">
            <a:spAutoFit/>
          </a:bodyPr>
          <a:lstStyle/>
          <a:p>
            <a:pPr algn="ctr"/>
            <a:r>
              <a:rPr lang="en-GB" dirty="0"/>
              <a:t>Click on</a:t>
            </a:r>
          </a:p>
          <a:p>
            <a:pPr algn="ctr"/>
            <a:r>
              <a:rPr lang="en-GB" dirty="0"/>
              <a:t>’</a:t>
            </a:r>
            <a:r>
              <a:rPr lang="en-GB" dirty="0" err="1"/>
              <a:t>Quickstart</a:t>
            </a:r>
            <a:r>
              <a:rPr lang="en-GB" dirty="0"/>
              <a:t> Ethereum’</a:t>
            </a:r>
          </a:p>
        </p:txBody>
      </p:sp>
      <p:sp>
        <p:nvSpPr>
          <p:cNvPr id="19" name="ZoneTexte 18">
            <a:extLst>
              <a:ext uri="{FF2B5EF4-FFF2-40B4-BE49-F238E27FC236}">
                <a16:creationId xmlns:a16="http://schemas.microsoft.com/office/drawing/2014/main" id="{06EBDF88-DBF1-3726-0741-F11769D7DF33}"/>
              </a:ext>
            </a:extLst>
          </p:cNvPr>
          <p:cNvSpPr txBox="1"/>
          <p:nvPr/>
        </p:nvSpPr>
        <p:spPr>
          <a:xfrm>
            <a:off x="425288" y="1244778"/>
            <a:ext cx="1806905" cy="461665"/>
          </a:xfrm>
          <a:prstGeom prst="rect">
            <a:avLst/>
          </a:prstGeom>
          <a:noFill/>
        </p:spPr>
        <p:txBody>
          <a:bodyPr wrap="none" rtlCol="0">
            <a:spAutoFit/>
          </a:bodyPr>
          <a:lstStyle/>
          <a:p>
            <a:r>
              <a:rPr lang="en-GB" dirty="0"/>
              <a:t>With </a:t>
            </a:r>
            <a:r>
              <a:rPr lang="en-GB" sz="2400" b="1" i="1" dirty="0"/>
              <a:t>ganache</a:t>
            </a:r>
            <a:endParaRPr lang="en-GB" b="1" i="1" dirty="0"/>
          </a:p>
        </p:txBody>
      </p:sp>
    </p:spTree>
    <p:extLst>
      <p:ext uri="{BB962C8B-B14F-4D97-AF65-F5344CB8AC3E}">
        <p14:creationId xmlns:p14="http://schemas.microsoft.com/office/powerpoint/2010/main" val="1641484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33BF55-37C5-AE75-C5DC-181ABC969945}"/>
              </a:ext>
            </a:extLst>
          </p:cNvPr>
          <p:cNvSpPr>
            <a:spLocks noGrp="1"/>
          </p:cNvSpPr>
          <p:nvPr>
            <p:ph type="title"/>
          </p:nvPr>
        </p:nvSpPr>
        <p:spPr/>
        <p:txBody>
          <a:bodyPr/>
          <a:lstStyle/>
          <a:p>
            <a:r>
              <a:rPr lang="en-GB" dirty="0"/>
              <a:t>Summary</a:t>
            </a:r>
          </a:p>
        </p:txBody>
      </p:sp>
      <p:sp>
        <p:nvSpPr>
          <p:cNvPr id="3" name="Espace réservé du contenu 2">
            <a:extLst>
              <a:ext uri="{FF2B5EF4-FFF2-40B4-BE49-F238E27FC236}">
                <a16:creationId xmlns:a16="http://schemas.microsoft.com/office/drawing/2014/main" id="{B959196F-1AC2-A334-92AF-A3D852349E5D}"/>
              </a:ext>
            </a:extLst>
          </p:cNvPr>
          <p:cNvSpPr>
            <a:spLocks noGrp="1"/>
          </p:cNvSpPr>
          <p:nvPr>
            <p:ph idx="1"/>
          </p:nvPr>
        </p:nvSpPr>
        <p:spPr/>
        <p:txBody>
          <a:bodyPr>
            <a:normAutofit fontScale="92500" lnSpcReduction="20000"/>
          </a:bodyPr>
          <a:lstStyle/>
          <a:p>
            <a:r>
              <a:rPr lang="en-GB" dirty="0"/>
              <a:t>Introduction to blockchain and its principles</a:t>
            </a:r>
          </a:p>
          <a:p>
            <a:r>
              <a:rPr lang="en-GB" dirty="0"/>
              <a:t>Focus on Ethereum</a:t>
            </a:r>
          </a:p>
          <a:p>
            <a:r>
              <a:rPr lang="en-GB" dirty="0"/>
              <a:t>What is a smart contract and how it works</a:t>
            </a:r>
          </a:p>
          <a:p>
            <a:r>
              <a:rPr lang="en-GB" dirty="0"/>
              <a:t>Create your first contract with solidity on remix</a:t>
            </a:r>
          </a:p>
          <a:p>
            <a:r>
              <a:rPr lang="en-GB" dirty="0"/>
              <a:t>Deploy your contract on remix</a:t>
            </a:r>
          </a:p>
          <a:p>
            <a:r>
              <a:rPr lang="en-GB" dirty="0"/>
              <a:t>Run your private blockchain and deploy your contract on it</a:t>
            </a:r>
          </a:p>
          <a:p>
            <a:r>
              <a:rPr lang="en-GB" dirty="0"/>
              <a:t>Deploy your contract on a </a:t>
            </a:r>
            <a:r>
              <a:rPr lang="en-GB" dirty="0" err="1"/>
              <a:t>testnet</a:t>
            </a:r>
            <a:r>
              <a:rPr lang="en-GB" dirty="0"/>
              <a:t> and interact with the contract of your friends</a:t>
            </a:r>
          </a:p>
          <a:p>
            <a:r>
              <a:rPr lang="en-GB" dirty="0"/>
              <a:t>Learn more about solidity</a:t>
            </a:r>
          </a:p>
          <a:p>
            <a:endParaRPr lang="en-GB" dirty="0"/>
          </a:p>
        </p:txBody>
      </p:sp>
    </p:spTree>
    <p:extLst>
      <p:ext uri="{BB962C8B-B14F-4D97-AF65-F5344CB8AC3E}">
        <p14:creationId xmlns:p14="http://schemas.microsoft.com/office/powerpoint/2010/main" val="1284338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929979-5115-3463-1144-B7492A994931}"/>
              </a:ext>
            </a:extLst>
          </p:cNvPr>
          <p:cNvSpPr>
            <a:spLocks noGrp="1"/>
          </p:cNvSpPr>
          <p:nvPr>
            <p:ph type="title"/>
          </p:nvPr>
        </p:nvSpPr>
        <p:spPr/>
        <p:txBody>
          <a:bodyPr>
            <a:normAutofit fontScale="90000"/>
          </a:bodyPr>
          <a:lstStyle/>
          <a:p>
            <a:r>
              <a:rPr lang="en-GB" dirty="0"/>
              <a:t>Now that you have your blockchain let’s deploy the contract on it !</a:t>
            </a:r>
          </a:p>
        </p:txBody>
      </p:sp>
      <p:pic>
        <p:nvPicPr>
          <p:cNvPr id="5" name="Image 4">
            <a:extLst>
              <a:ext uri="{FF2B5EF4-FFF2-40B4-BE49-F238E27FC236}">
                <a16:creationId xmlns:a16="http://schemas.microsoft.com/office/drawing/2014/main" id="{016061EC-9FE1-12E6-7F68-24515FBE5E5A}"/>
              </a:ext>
            </a:extLst>
          </p:cNvPr>
          <p:cNvPicPr>
            <a:picLocks noChangeAspect="1"/>
          </p:cNvPicPr>
          <p:nvPr/>
        </p:nvPicPr>
        <p:blipFill>
          <a:blip r:embed="rId3"/>
          <a:stretch>
            <a:fillRect/>
          </a:stretch>
        </p:blipFill>
        <p:spPr>
          <a:xfrm>
            <a:off x="269576" y="1940992"/>
            <a:ext cx="3818930" cy="3583517"/>
          </a:xfrm>
          <a:prstGeom prst="rect">
            <a:avLst/>
          </a:prstGeom>
        </p:spPr>
      </p:pic>
      <p:pic>
        <p:nvPicPr>
          <p:cNvPr id="7" name="Image 6" descr="Une image contenant texte&#10;&#10;Description générée automatiquement">
            <a:extLst>
              <a:ext uri="{FF2B5EF4-FFF2-40B4-BE49-F238E27FC236}">
                <a16:creationId xmlns:a16="http://schemas.microsoft.com/office/drawing/2014/main" id="{A98A8CFA-65EF-2DBE-4A05-9508BB22A203}"/>
              </a:ext>
            </a:extLst>
          </p:cNvPr>
          <p:cNvPicPr>
            <a:picLocks noChangeAspect="1"/>
          </p:cNvPicPr>
          <p:nvPr/>
        </p:nvPicPr>
        <p:blipFill>
          <a:blip r:embed="rId4"/>
          <a:stretch>
            <a:fillRect/>
          </a:stretch>
        </p:blipFill>
        <p:spPr>
          <a:xfrm>
            <a:off x="550862" y="4396445"/>
            <a:ext cx="3650788" cy="2375562"/>
          </a:xfrm>
          <a:prstGeom prst="rect">
            <a:avLst/>
          </a:prstGeom>
        </p:spPr>
      </p:pic>
      <p:pic>
        <p:nvPicPr>
          <p:cNvPr id="9" name="Image 8">
            <a:extLst>
              <a:ext uri="{FF2B5EF4-FFF2-40B4-BE49-F238E27FC236}">
                <a16:creationId xmlns:a16="http://schemas.microsoft.com/office/drawing/2014/main" id="{6CA267CD-D303-F7B7-6306-83CBBED356FC}"/>
              </a:ext>
            </a:extLst>
          </p:cNvPr>
          <p:cNvPicPr>
            <a:picLocks noChangeAspect="1"/>
          </p:cNvPicPr>
          <p:nvPr/>
        </p:nvPicPr>
        <p:blipFill>
          <a:blip r:embed="rId5"/>
          <a:stretch>
            <a:fillRect/>
          </a:stretch>
        </p:blipFill>
        <p:spPr>
          <a:xfrm>
            <a:off x="4974782" y="3830878"/>
            <a:ext cx="6395431" cy="2291696"/>
          </a:xfrm>
          <a:prstGeom prst="rect">
            <a:avLst/>
          </a:prstGeom>
        </p:spPr>
      </p:pic>
      <p:pic>
        <p:nvPicPr>
          <p:cNvPr id="11" name="Image 10" descr="Une image contenant texte&#10;&#10;Description générée automatiquement">
            <a:extLst>
              <a:ext uri="{FF2B5EF4-FFF2-40B4-BE49-F238E27FC236}">
                <a16:creationId xmlns:a16="http://schemas.microsoft.com/office/drawing/2014/main" id="{73F145FF-A763-1714-9FBC-CBC11D5817C8}"/>
              </a:ext>
            </a:extLst>
          </p:cNvPr>
          <p:cNvPicPr>
            <a:picLocks noChangeAspect="1"/>
          </p:cNvPicPr>
          <p:nvPr/>
        </p:nvPicPr>
        <p:blipFill>
          <a:blip r:embed="rId6"/>
          <a:stretch>
            <a:fillRect/>
          </a:stretch>
        </p:blipFill>
        <p:spPr>
          <a:xfrm>
            <a:off x="4974782" y="2346212"/>
            <a:ext cx="6257427" cy="1019729"/>
          </a:xfrm>
          <a:prstGeom prst="rect">
            <a:avLst/>
          </a:prstGeom>
        </p:spPr>
      </p:pic>
    </p:spTree>
    <p:extLst>
      <p:ext uri="{BB962C8B-B14F-4D97-AF65-F5344CB8AC3E}">
        <p14:creationId xmlns:p14="http://schemas.microsoft.com/office/powerpoint/2010/main" val="2320273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73585C-A6A1-988F-1992-D3972667A4C6}"/>
              </a:ext>
            </a:extLst>
          </p:cNvPr>
          <p:cNvSpPr>
            <a:spLocks noGrp="1"/>
          </p:cNvSpPr>
          <p:nvPr>
            <p:ph type="title"/>
          </p:nvPr>
        </p:nvSpPr>
        <p:spPr>
          <a:xfrm>
            <a:off x="550862" y="549275"/>
            <a:ext cx="11091600" cy="873125"/>
          </a:xfrm>
        </p:spPr>
        <p:txBody>
          <a:bodyPr>
            <a:normAutofit/>
          </a:bodyPr>
          <a:lstStyle/>
          <a:p>
            <a:r>
              <a:rPr lang="en-GB" dirty="0"/>
              <a:t>Now you will deploy it to a </a:t>
            </a:r>
            <a:r>
              <a:rPr lang="en-GB" dirty="0" err="1"/>
              <a:t>testnet</a:t>
            </a:r>
            <a:r>
              <a:rPr lang="en-GB" dirty="0"/>
              <a:t> ! (</a:t>
            </a:r>
            <a:r>
              <a:rPr lang="en-GB" dirty="0" err="1"/>
              <a:t>georli</a:t>
            </a:r>
            <a:r>
              <a:rPr lang="en-GB" dirty="0"/>
              <a:t>)</a:t>
            </a:r>
          </a:p>
        </p:txBody>
      </p:sp>
      <p:pic>
        <p:nvPicPr>
          <p:cNvPr id="9218" name="Picture 2">
            <a:extLst>
              <a:ext uri="{FF2B5EF4-FFF2-40B4-BE49-F238E27FC236}">
                <a16:creationId xmlns:a16="http://schemas.microsoft.com/office/drawing/2014/main" id="{35FEC196-C2BA-D9A7-0147-C4AD71FB0A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934" y="1345142"/>
            <a:ext cx="2413000" cy="241300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3CBF13AA-CA68-1CB6-BB30-44B542BB3638}"/>
              </a:ext>
            </a:extLst>
          </p:cNvPr>
          <p:cNvSpPr txBox="1"/>
          <p:nvPr/>
        </p:nvSpPr>
        <p:spPr>
          <a:xfrm>
            <a:off x="4826000" y="2366976"/>
            <a:ext cx="5734262" cy="369332"/>
          </a:xfrm>
          <a:prstGeom prst="rect">
            <a:avLst/>
          </a:prstGeom>
          <a:noFill/>
        </p:spPr>
        <p:txBody>
          <a:bodyPr wrap="none" rtlCol="0">
            <a:spAutoFit/>
          </a:bodyPr>
          <a:lstStyle/>
          <a:p>
            <a:r>
              <a:rPr lang="en-GB" dirty="0"/>
              <a:t>Get a </a:t>
            </a:r>
            <a:r>
              <a:rPr lang="en-GB" dirty="0" err="1"/>
              <a:t>Metamask</a:t>
            </a:r>
            <a:r>
              <a:rPr lang="en-GB" dirty="0"/>
              <a:t> wallet and use the </a:t>
            </a:r>
            <a:r>
              <a:rPr lang="en-GB" dirty="0" err="1"/>
              <a:t>Georli</a:t>
            </a:r>
            <a:r>
              <a:rPr lang="en-GB" dirty="0"/>
              <a:t> </a:t>
            </a:r>
            <a:r>
              <a:rPr lang="en-GB" dirty="0" err="1"/>
              <a:t>testnet</a:t>
            </a:r>
            <a:r>
              <a:rPr lang="en-GB" dirty="0"/>
              <a:t> network</a:t>
            </a:r>
          </a:p>
        </p:txBody>
      </p:sp>
      <p:pic>
        <p:nvPicPr>
          <p:cNvPr id="9220" name="Picture 4" descr="Goerli Faucet">
            <a:extLst>
              <a:ext uri="{FF2B5EF4-FFF2-40B4-BE49-F238E27FC236}">
                <a16:creationId xmlns:a16="http://schemas.microsoft.com/office/drawing/2014/main" id="{147014BB-9B93-B75D-6FA4-27883777CD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862" y="3951817"/>
            <a:ext cx="3937000" cy="2070100"/>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CD871A21-C92A-E4FE-FAB4-B3806F0D0ABF}"/>
              </a:ext>
            </a:extLst>
          </p:cNvPr>
          <p:cNvSpPr txBox="1"/>
          <p:nvPr/>
        </p:nvSpPr>
        <p:spPr>
          <a:xfrm>
            <a:off x="4826000" y="4802201"/>
            <a:ext cx="5913798" cy="369332"/>
          </a:xfrm>
          <a:prstGeom prst="rect">
            <a:avLst/>
          </a:prstGeom>
          <a:noFill/>
        </p:spPr>
        <p:txBody>
          <a:bodyPr wrap="none" rtlCol="0">
            <a:spAutoFit/>
          </a:bodyPr>
          <a:lstStyle/>
          <a:p>
            <a:r>
              <a:rPr lang="en-GB" dirty="0"/>
              <a:t>Go on </a:t>
            </a:r>
            <a:r>
              <a:rPr lang="en-GB" dirty="0">
                <a:hlinkClick r:id="rId5"/>
              </a:rPr>
              <a:t>https://goerlifaucet.com/</a:t>
            </a:r>
            <a:r>
              <a:rPr lang="en-GB" dirty="0"/>
              <a:t>  and request some fake ETH</a:t>
            </a:r>
          </a:p>
        </p:txBody>
      </p:sp>
    </p:spTree>
    <p:extLst>
      <p:ext uri="{BB962C8B-B14F-4D97-AF65-F5344CB8AC3E}">
        <p14:creationId xmlns:p14="http://schemas.microsoft.com/office/powerpoint/2010/main" val="3117618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405541-4E71-4140-EE45-D5100EB04EF0}"/>
              </a:ext>
            </a:extLst>
          </p:cNvPr>
          <p:cNvSpPr>
            <a:spLocks noGrp="1"/>
          </p:cNvSpPr>
          <p:nvPr>
            <p:ph type="title"/>
          </p:nvPr>
        </p:nvSpPr>
        <p:spPr>
          <a:xfrm>
            <a:off x="550862" y="549275"/>
            <a:ext cx="11091600" cy="805392"/>
          </a:xfrm>
        </p:spPr>
        <p:txBody>
          <a:bodyPr/>
          <a:lstStyle/>
          <a:p>
            <a:r>
              <a:rPr lang="en-GB" dirty="0"/>
              <a:t>Go back to remix and our smart contract</a:t>
            </a:r>
          </a:p>
        </p:txBody>
      </p:sp>
      <p:pic>
        <p:nvPicPr>
          <p:cNvPr id="5" name="Image 4">
            <a:extLst>
              <a:ext uri="{FF2B5EF4-FFF2-40B4-BE49-F238E27FC236}">
                <a16:creationId xmlns:a16="http://schemas.microsoft.com/office/drawing/2014/main" id="{81EAD772-0621-3FC1-6930-BF22CDF2232C}"/>
              </a:ext>
            </a:extLst>
          </p:cNvPr>
          <p:cNvPicPr>
            <a:picLocks noChangeAspect="1"/>
          </p:cNvPicPr>
          <p:nvPr/>
        </p:nvPicPr>
        <p:blipFill>
          <a:blip r:embed="rId3"/>
          <a:stretch>
            <a:fillRect/>
          </a:stretch>
        </p:blipFill>
        <p:spPr>
          <a:xfrm>
            <a:off x="355790" y="1624865"/>
            <a:ext cx="4173956" cy="2201333"/>
          </a:xfrm>
          <a:prstGeom prst="rect">
            <a:avLst/>
          </a:prstGeom>
        </p:spPr>
      </p:pic>
      <p:pic>
        <p:nvPicPr>
          <p:cNvPr id="9" name="Image 8">
            <a:extLst>
              <a:ext uri="{FF2B5EF4-FFF2-40B4-BE49-F238E27FC236}">
                <a16:creationId xmlns:a16="http://schemas.microsoft.com/office/drawing/2014/main" id="{49CBB885-6D8A-3A83-D718-28FCBC8C78B0}"/>
              </a:ext>
            </a:extLst>
          </p:cNvPr>
          <p:cNvPicPr>
            <a:picLocks noChangeAspect="1"/>
          </p:cNvPicPr>
          <p:nvPr/>
        </p:nvPicPr>
        <p:blipFill>
          <a:blip r:embed="rId4"/>
          <a:stretch>
            <a:fillRect/>
          </a:stretch>
        </p:blipFill>
        <p:spPr>
          <a:xfrm>
            <a:off x="7782688" y="4096396"/>
            <a:ext cx="3957310" cy="2219954"/>
          </a:xfrm>
          <a:prstGeom prst="rect">
            <a:avLst/>
          </a:prstGeom>
        </p:spPr>
      </p:pic>
      <p:pic>
        <p:nvPicPr>
          <p:cNvPr id="7" name="Image 6">
            <a:extLst>
              <a:ext uri="{FF2B5EF4-FFF2-40B4-BE49-F238E27FC236}">
                <a16:creationId xmlns:a16="http://schemas.microsoft.com/office/drawing/2014/main" id="{2C1CDFDA-640B-1131-5EEC-A23FBCDF13ED}"/>
              </a:ext>
            </a:extLst>
          </p:cNvPr>
          <p:cNvPicPr>
            <a:picLocks noChangeAspect="1"/>
          </p:cNvPicPr>
          <p:nvPr/>
        </p:nvPicPr>
        <p:blipFill>
          <a:blip r:embed="rId5"/>
          <a:stretch>
            <a:fillRect/>
          </a:stretch>
        </p:blipFill>
        <p:spPr>
          <a:xfrm>
            <a:off x="4727185" y="1629835"/>
            <a:ext cx="2739999" cy="4724400"/>
          </a:xfrm>
          <a:prstGeom prst="rect">
            <a:avLst/>
          </a:prstGeom>
        </p:spPr>
      </p:pic>
      <p:pic>
        <p:nvPicPr>
          <p:cNvPr id="1026" name="Picture 2" descr="Etherscan Brand Assets">
            <a:extLst>
              <a:ext uri="{FF2B5EF4-FFF2-40B4-BE49-F238E27FC236}">
                <a16:creationId xmlns:a16="http://schemas.microsoft.com/office/drawing/2014/main" id="{1A1DA741-D0D6-8AC4-B6FD-C02C5F94170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10336" y="2239567"/>
            <a:ext cx="4325874" cy="971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72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FD55B01-7E58-310C-74A7-FB216382DEE2}"/>
              </a:ext>
            </a:extLst>
          </p:cNvPr>
          <p:cNvSpPr>
            <a:spLocks noGrp="1"/>
          </p:cNvSpPr>
          <p:nvPr>
            <p:ph type="title"/>
          </p:nvPr>
        </p:nvSpPr>
        <p:spPr/>
        <p:txBody>
          <a:bodyPr/>
          <a:lstStyle/>
          <a:p>
            <a:endParaRPr lang="en-GB"/>
          </a:p>
        </p:txBody>
      </p:sp>
      <p:sp>
        <p:nvSpPr>
          <p:cNvPr id="3" name="Espace réservé du contenu 2">
            <a:extLst>
              <a:ext uri="{FF2B5EF4-FFF2-40B4-BE49-F238E27FC236}">
                <a16:creationId xmlns:a16="http://schemas.microsoft.com/office/drawing/2014/main" id="{B5FCCA03-BC72-C2DA-A0C5-F79961A3C8F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435631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31D880-09FF-650C-B88D-35172B8ED32C}"/>
              </a:ext>
            </a:extLst>
          </p:cNvPr>
          <p:cNvSpPr>
            <a:spLocks noGrp="1"/>
          </p:cNvSpPr>
          <p:nvPr>
            <p:ph type="title"/>
          </p:nvPr>
        </p:nvSpPr>
        <p:spPr/>
        <p:txBody>
          <a:bodyPr/>
          <a:lstStyle/>
          <a:p>
            <a:r>
              <a:rPr lang="en-GB" dirty="0"/>
              <a:t>Simple schema of a blockchain</a:t>
            </a:r>
          </a:p>
        </p:txBody>
      </p:sp>
      <p:sp>
        <p:nvSpPr>
          <p:cNvPr id="4" name="Rectangle : coins arrondis 3">
            <a:extLst>
              <a:ext uri="{FF2B5EF4-FFF2-40B4-BE49-F238E27FC236}">
                <a16:creationId xmlns:a16="http://schemas.microsoft.com/office/drawing/2014/main" id="{1201830A-FF9B-7DEF-F82D-300F373041DD}"/>
              </a:ext>
            </a:extLst>
          </p:cNvPr>
          <p:cNvSpPr/>
          <p:nvPr/>
        </p:nvSpPr>
        <p:spPr>
          <a:xfrm>
            <a:off x="2424023" y="1725283"/>
            <a:ext cx="2924725" cy="408029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5" name="Rectangle : coins arrondis 4">
            <a:extLst>
              <a:ext uri="{FF2B5EF4-FFF2-40B4-BE49-F238E27FC236}">
                <a16:creationId xmlns:a16="http://schemas.microsoft.com/office/drawing/2014/main" id="{B35596D9-97B9-7DF0-ED18-EB07109409D6}"/>
              </a:ext>
            </a:extLst>
          </p:cNvPr>
          <p:cNvSpPr/>
          <p:nvPr/>
        </p:nvSpPr>
        <p:spPr>
          <a:xfrm>
            <a:off x="2729542" y="1881275"/>
            <a:ext cx="2304574" cy="103121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GB" sz="1200" dirty="0"/>
              <a:t>- Hash of the previous block</a:t>
            </a:r>
          </a:p>
          <a:p>
            <a:r>
              <a:rPr lang="en-GB" sz="1200" dirty="0"/>
              <a:t>- Timestamp</a:t>
            </a:r>
          </a:p>
          <a:p>
            <a:r>
              <a:rPr lang="en-GB" sz="1200" dirty="0"/>
              <a:t>- Nonce</a:t>
            </a:r>
          </a:p>
          <a:p>
            <a:r>
              <a:rPr lang="en-GB" sz="1200" dirty="0"/>
              <a:t>- Hash of all transactions</a:t>
            </a:r>
          </a:p>
        </p:txBody>
      </p:sp>
      <p:sp>
        <p:nvSpPr>
          <p:cNvPr id="6" name="Rectangle : coins arrondis 5">
            <a:extLst>
              <a:ext uri="{FF2B5EF4-FFF2-40B4-BE49-F238E27FC236}">
                <a16:creationId xmlns:a16="http://schemas.microsoft.com/office/drawing/2014/main" id="{6B31E833-D90A-A809-BA96-8D96B56D0C92}"/>
              </a:ext>
            </a:extLst>
          </p:cNvPr>
          <p:cNvSpPr/>
          <p:nvPr/>
        </p:nvSpPr>
        <p:spPr>
          <a:xfrm>
            <a:off x="2729542" y="3057282"/>
            <a:ext cx="2304574" cy="260164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GB" dirty="0"/>
              <a:t>All transactions</a:t>
            </a:r>
          </a:p>
        </p:txBody>
      </p:sp>
      <p:cxnSp>
        <p:nvCxnSpPr>
          <p:cNvPr id="8" name="Connecteur droit 7">
            <a:extLst>
              <a:ext uri="{FF2B5EF4-FFF2-40B4-BE49-F238E27FC236}">
                <a16:creationId xmlns:a16="http://schemas.microsoft.com/office/drawing/2014/main" id="{149595B1-6C0A-A49A-3EB1-08028FCCD6EF}"/>
              </a:ext>
            </a:extLst>
          </p:cNvPr>
          <p:cNvCxnSpPr>
            <a:cxnSpLocks/>
          </p:cNvCxnSpPr>
          <p:nvPr/>
        </p:nvCxnSpPr>
        <p:spPr>
          <a:xfrm>
            <a:off x="3043084" y="3765755"/>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11" name="Connecteur droit 10">
            <a:extLst>
              <a:ext uri="{FF2B5EF4-FFF2-40B4-BE49-F238E27FC236}">
                <a16:creationId xmlns:a16="http://schemas.microsoft.com/office/drawing/2014/main" id="{60FEFE93-ADEA-B3F5-0F43-E75C2ECA25EA}"/>
              </a:ext>
            </a:extLst>
          </p:cNvPr>
          <p:cNvCxnSpPr>
            <a:cxnSpLocks/>
          </p:cNvCxnSpPr>
          <p:nvPr/>
        </p:nvCxnSpPr>
        <p:spPr>
          <a:xfrm>
            <a:off x="3043084" y="4016478"/>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12" name="Connecteur droit 11">
            <a:extLst>
              <a:ext uri="{FF2B5EF4-FFF2-40B4-BE49-F238E27FC236}">
                <a16:creationId xmlns:a16="http://schemas.microsoft.com/office/drawing/2014/main" id="{93E0A647-C5CF-FC17-1693-77E9F54E0B21}"/>
              </a:ext>
            </a:extLst>
          </p:cNvPr>
          <p:cNvCxnSpPr>
            <a:cxnSpLocks/>
          </p:cNvCxnSpPr>
          <p:nvPr/>
        </p:nvCxnSpPr>
        <p:spPr>
          <a:xfrm>
            <a:off x="3043084" y="4267201"/>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13" name="Connecteur droit 12">
            <a:extLst>
              <a:ext uri="{FF2B5EF4-FFF2-40B4-BE49-F238E27FC236}">
                <a16:creationId xmlns:a16="http://schemas.microsoft.com/office/drawing/2014/main" id="{42F07F3D-3B6E-6DF8-CC65-F3096934387D}"/>
              </a:ext>
            </a:extLst>
          </p:cNvPr>
          <p:cNvCxnSpPr>
            <a:cxnSpLocks/>
          </p:cNvCxnSpPr>
          <p:nvPr/>
        </p:nvCxnSpPr>
        <p:spPr>
          <a:xfrm>
            <a:off x="3043084" y="4557252"/>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14" name="Connecteur droit 13">
            <a:extLst>
              <a:ext uri="{FF2B5EF4-FFF2-40B4-BE49-F238E27FC236}">
                <a16:creationId xmlns:a16="http://schemas.microsoft.com/office/drawing/2014/main" id="{85706869-EEB7-5011-AAD5-11D929C33EAA}"/>
              </a:ext>
            </a:extLst>
          </p:cNvPr>
          <p:cNvCxnSpPr>
            <a:cxnSpLocks/>
          </p:cNvCxnSpPr>
          <p:nvPr/>
        </p:nvCxnSpPr>
        <p:spPr>
          <a:xfrm>
            <a:off x="3043084" y="4817807"/>
            <a:ext cx="1725561" cy="0"/>
          </a:xfrm>
          <a:prstGeom prst="line">
            <a:avLst/>
          </a:prstGeom>
          <a:ln/>
        </p:spPr>
        <p:style>
          <a:lnRef idx="3">
            <a:schemeClr val="dk1"/>
          </a:lnRef>
          <a:fillRef idx="0">
            <a:schemeClr val="dk1"/>
          </a:fillRef>
          <a:effectRef idx="2">
            <a:schemeClr val="dk1"/>
          </a:effectRef>
          <a:fontRef idx="minor">
            <a:schemeClr val="tx1"/>
          </a:fontRef>
        </p:style>
      </p:cxnSp>
      <p:cxnSp>
        <p:nvCxnSpPr>
          <p:cNvPr id="15" name="Connecteur droit 14">
            <a:extLst>
              <a:ext uri="{FF2B5EF4-FFF2-40B4-BE49-F238E27FC236}">
                <a16:creationId xmlns:a16="http://schemas.microsoft.com/office/drawing/2014/main" id="{5A26E908-06A6-D421-7A89-CBEA55BD18C7}"/>
              </a:ext>
            </a:extLst>
          </p:cNvPr>
          <p:cNvCxnSpPr>
            <a:cxnSpLocks/>
          </p:cNvCxnSpPr>
          <p:nvPr/>
        </p:nvCxnSpPr>
        <p:spPr>
          <a:xfrm>
            <a:off x="3043084" y="5088194"/>
            <a:ext cx="1730477" cy="0"/>
          </a:xfrm>
          <a:prstGeom prst="line">
            <a:avLst/>
          </a:prstGeom>
          <a:ln/>
        </p:spPr>
        <p:style>
          <a:lnRef idx="3">
            <a:schemeClr val="dk1"/>
          </a:lnRef>
          <a:fillRef idx="0">
            <a:schemeClr val="dk1"/>
          </a:fillRef>
          <a:effectRef idx="2">
            <a:schemeClr val="dk1"/>
          </a:effectRef>
          <a:fontRef idx="minor">
            <a:schemeClr val="tx1"/>
          </a:fontRef>
        </p:style>
      </p:cxnSp>
      <p:sp>
        <p:nvSpPr>
          <p:cNvPr id="24" name="Rectangle : coins arrondis 23">
            <a:extLst>
              <a:ext uri="{FF2B5EF4-FFF2-40B4-BE49-F238E27FC236}">
                <a16:creationId xmlns:a16="http://schemas.microsoft.com/office/drawing/2014/main" id="{7E30D63F-E4DC-5FA4-8EC0-C75801CA0259}"/>
              </a:ext>
            </a:extLst>
          </p:cNvPr>
          <p:cNvSpPr/>
          <p:nvPr/>
        </p:nvSpPr>
        <p:spPr>
          <a:xfrm>
            <a:off x="7043074" y="1725283"/>
            <a:ext cx="2924725" cy="408029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25" name="Rectangle : coins arrondis 24">
            <a:extLst>
              <a:ext uri="{FF2B5EF4-FFF2-40B4-BE49-F238E27FC236}">
                <a16:creationId xmlns:a16="http://schemas.microsoft.com/office/drawing/2014/main" id="{B4881FB1-AB6E-988B-4A7E-2046FD2C79E5}"/>
              </a:ext>
            </a:extLst>
          </p:cNvPr>
          <p:cNvSpPr/>
          <p:nvPr/>
        </p:nvSpPr>
        <p:spPr>
          <a:xfrm>
            <a:off x="7348593" y="1881275"/>
            <a:ext cx="2304574" cy="103121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GB" sz="1200" dirty="0"/>
              <a:t>- Hash of the previous block</a:t>
            </a:r>
          </a:p>
          <a:p>
            <a:r>
              <a:rPr lang="en-GB" sz="1200" dirty="0"/>
              <a:t>- Timestamp</a:t>
            </a:r>
          </a:p>
          <a:p>
            <a:r>
              <a:rPr lang="en-GB" sz="1200" dirty="0"/>
              <a:t>- Nonce</a:t>
            </a:r>
          </a:p>
          <a:p>
            <a:r>
              <a:rPr lang="en-GB" sz="1200" dirty="0"/>
              <a:t>- Hash of all transactions</a:t>
            </a:r>
          </a:p>
        </p:txBody>
      </p:sp>
      <p:sp>
        <p:nvSpPr>
          <p:cNvPr id="26" name="Rectangle : coins arrondis 25">
            <a:extLst>
              <a:ext uri="{FF2B5EF4-FFF2-40B4-BE49-F238E27FC236}">
                <a16:creationId xmlns:a16="http://schemas.microsoft.com/office/drawing/2014/main" id="{963FF655-3329-129C-57E3-84EFB623E634}"/>
              </a:ext>
            </a:extLst>
          </p:cNvPr>
          <p:cNvSpPr/>
          <p:nvPr/>
        </p:nvSpPr>
        <p:spPr>
          <a:xfrm>
            <a:off x="7348593" y="3057282"/>
            <a:ext cx="2304574" cy="260164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GB" dirty="0"/>
              <a:t>All transactions</a:t>
            </a:r>
          </a:p>
        </p:txBody>
      </p:sp>
      <p:cxnSp>
        <p:nvCxnSpPr>
          <p:cNvPr id="27" name="Connecteur droit 26">
            <a:extLst>
              <a:ext uri="{FF2B5EF4-FFF2-40B4-BE49-F238E27FC236}">
                <a16:creationId xmlns:a16="http://schemas.microsoft.com/office/drawing/2014/main" id="{9601A398-AE45-D24A-521A-48645F432B7E}"/>
              </a:ext>
            </a:extLst>
          </p:cNvPr>
          <p:cNvCxnSpPr>
            <a:cxnSpLocks/>
          </p:cNvCxnSpPr>
          <p:nvPr/>
        </p:nvCxnSpPr>
        <p:spPr>
          <a:xfrm>
            <a:off x="7662135" y="3765755"/>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28" name="Connecteur droit 27">
            <a:extLst>
              <a:ext uri="{FF2B5EF4-FFF2-40B4-BE49-F238E27FC236}">
                <a16:creationId xmlns:a16="http://schemas.microsoft.com/office/drawing/2014/main" id="{7E0690C5-7845-D74D-E9A3-E27791FFB390}"/>
              </a:ext>
            </a:extLst>
          </p:cNvPr>
          <p:cNvCxnSpPr>
            <a:cxnSpLocks/>
          </p:cNvCxnSpPr>
          <p:nvPr/>
        </p:nvCxnSpPr>
        <p:spPr>
          <a:xfrm>
            <a:off x="7662135" y="4016478"/>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29" name="Connecteur droit 28">
            <a:extLst>
              <a:ext uri="{FF2B5EF4-FFF2-40B4-BE49-F238E27FC236}">
                <a16:creationId xmlns:a16="http://schemas.microsoft.com/office/drawing/2014/main" id="{6834092A-BC78-0DF9-9CEC-296CB750FD0D}"/>
              </a:ext>
            </a:extLst>
          </p:cNvPr>
          <p:cNvCxnSpPr>
            <a:cxnSpLocks/>
          </p:cNvCxnSpPr>
          <p:nvPr/>
        </p:nvCxnSpPr>
        <p:spPr>
          <a:xfrm>
            <a:off x="7662135" y="4267201"/>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30" name="Connecteur droit 29">
            <a:extLst>
              <a:ext uri="{FF2B5EF4-FFF2-40B4-BE49-F238E27FC236}">
                <a16:creationId xmlns:a16="http://schemas.microsoft.com/office/drawing/2014/main" id="{18E5DD77-D35C-4C5B-18A4-8CD42E9D2EA7}"/>
              </a:ext>
            </a:extLst>
          </p:cNvPr>
          <p:cNvCxnSpPr>
            <a:cxnSpLocks/>
          </p:cNvCxnSpPr>
          <p:nvPr/>
        </p:nvCxnSpPr>
        <p:spPr>
          <a:xfrm>
            <a:off x="7662135" y="4557252"/>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31" name="Connecteur droit 30">
            <a:extLst>
              <a:ext uri="{FF2B5EF4-FFF2-40B4-BE49-F238E27FC236}">
                <a16:creationId xmlns:a16="http://schemas.microsoft.com/office/drawing/2014/main" id="{8ECEE6BF-81F7-4C54-CFC9-5FDCAE045DB6}"/>
              </a:ext>
            </a:extLst>
          </p:cNvPr>
          <p:cNvCxnSpPr>
            <a:cxnSpLocks/>
          </p:cNvCxnSpPr>
          <p:nvPr/>
        </p:nvCxnSpPr>
        <p:spPr>
          <a:xfrm>
            <a:off x="7662135" y="4817807"/>
            <a:ext cx="1725561" cy="0"/>
          </a:xfrm>
          <a:prstGeom prst="line">
            <a:avLst/>
          </a:prstGeom>
          <a:ln/>
        </p:spPr>
        <p:style>
          <a:lnRef idx="3">
            <a:schemeClr val="dk1"/>
          </a:lnRef>
          <a:fillRef idx="0">
            <a:schemeClr val="dk1"/>
          </a:fillRef>
          <a:effectRef idx="2">
            <a:schemeClr val="dk1"/>
          </a:effectRef>
          <a:fontRef idx="minor">
            <a:schemeClr val="tx1"/>
          </a:fontRef>
        </p:style>
      </p:cxnSp>
      <p:cxnSp>
        <p:nvCxnSpPr>
          <p:cNvPr id="32" name="Connecteur droit 31">
            <a:extLst>
              <a:ext uri="{FF2B5EF4-FFF2-40B4-BE49-F238E27FC236}">
                <a16:creationId xmlns:a16="http://schemas.microsoft.com/office/drawing/2014/main" id="{765C3FB0-D4CB-D623-6443-7468979E8807}"/>
              </a:ext>
            </a:extLst>
          </p:cNvPr>
          <p:cNvCxnSpPr>
            <a:cxnSpLocks/>
          </p:cNvCxnSpPr>
          <p:nvPr/>
        </p:nvCxnSpPr>
        <p:spPr>
          <a:xfrm>
            <a:off x="7662135" y="5088194"/>
            <a:ext cx="1730477" cy="0"/>
          </a:xfrm>
          <a:prstGeom prst="line">
            <a:avLst/>
          </a:prstGeom>
          <a:ln/>
        </p:spPr>
        <p:style>
          <a:lnRef idx="3">
            <a:schemeClr val="dk1"/>
          </a:lnRef>
          <a:fillRef idx="0">
            <a:schemeClr val="dk1"/>
          </a:fillRef>
          <a:effectRef idx="2">
            <a:schemeClr val="dk1"/>
          </a:effectRef>
          <a:fontRef idx="minor">
            <a:schemeClr val="tx1"/>
          </a:fontRef>
        </p:style>
      </p:cxnSp>
      <p:cxnSp>
        <p:nvCxnSpPr>
          <p:cNvPr id="35" name="Connecteur droit avec flèche 34">
            <a:extLst>
              <a:ext uri="{FF2B5EF4-FFF2-40B4-BE49-F238E27FC236}">
                <a16:creationId xmlns:a16="http://schemas.microsoft.com/office/drawing/2014/main" id="{D4B8A2D9-5173-397A-24A9-F5405DD85B43}"/>
              </a:ext>
            </a:extLst>
          </p:cNvPr>
          <p:cNvCxnSpPr>
            <a:cxnSpLocks/>
          </p:cNvCxnSpPr>
          <p:nvPr/>
        </p:nvCxnSpPr>
        <p:spPr>
          <a:xfrm flipH="1">
            <a:off x="5034116" y="2226596"/>
            <a:ext cx="2300100" cy="56576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Connecteur droit avec flèche 36">
            <a:extLst>
              <a:ext uri="{FF2B5EF4-FFF2-40B4-BE49-F238E27FC236}">
                <a16:creationId xmlns:a16="http://schemas.microsoft.com/office/drawing/2014/main" id="{4A942CE7-FC94-2BC5-CC1D-53D9651A4100}"/>
              </a:ext>
            </a:extLst>
          </p:cNvPr>
          <p:cNvCxnSpPr>
            <a:cxnSpLocks/>
          </p:cNvCxnSpPr>
          <p:nvPr/>
        </p:nvCxnSpPr>
        <p:spPr>
          <a:xfrm flipH="1">
            <a:off x="426810" y="2226596"/>
            <a:ext cx="2300100" cy="56576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8" name="Connecteur droit avec flèche 37">
            <a:extLst>
              <a:ext uri="{FF2B5EF4-FFF2-40B4-BE49-F238E27FC236}">
                <a16:creationId xmlns:a16="http://schemas.microsoft.com/office/drawing/2014/main" id="{7886B7E8-9729-D07A-0EED-C9923F56257B}"/>
              </a:ext>
            </a:extLst>
          </p:cNvPr>
          <p:cNvCxnSpPr>
            <a:cxnSpLocks/>
          </p:cNvCxnSpPr>
          <p:nvPr/>
        </p:nvCxnSpPr>
        <p:spPr>
          <a:xfrm flipH="1">
            <a:off x="9653167" y="2226596"/>
            <a:ext cx="2300100" cy="56576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973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E111DA-8FC7-6F57-245B-3100486C0555}"/>
              </a:ext>
            </a:extLst>
          </p:cNvPr>
          <p:cNvSpPr>
            <a:spLocks noGrp="1"/>
          </p:cNvSpPr>
          <p:nvPr>
            <p:ph type="title"/>
          </p:nvPr>
        </p:nvSpPr>
        <p:spPr/>
        <p:txBody>
          <a:bodyPr/>
          <a:lstStyle/>
          <a:p>
            <a:r>
              <a:rPr lang="en-GB" dirty="0"/>
              <a:t>The consensus </a:t>
            </a:r>
          </a:p>
        </p:txBody>
      </p:sp>
      <p:sp>
        <p:nvSpPr>
          <p:cNvPr id="4" name="ZoneTexte 3">
            <a:extLst>
              <a:ext uri="{FF2B5EF4-FFF2-40B4-BE49-F238E27FC236}">
                <a16:creationId xmlns:a16="http://schemas.microsoft.com/office/drawing/2014/main" id="{2D340FD7-7B67-F74D-7E17-11FD5AD8EF7C}"/>
              </a:ext>
            </a:extLst>
          </p:cNvPr>
          <p:cNvSpPr txBox="1"/>
          <p:nvPr/>
        </p:nvSpPr>
        <p:spPr>
          <a:xfrm>
            <a:off x="1170040" y="1881275"/>
            <a:ext cx="3755922" cy="523220"/>
          </a:xfrm>
          <a:prstGeom prst="rect">
            <a:avLst/>
          </a:prstGeom>
          <a:noFill/>
        </p:spPr>
        <p:txBody>
          <a:bodyPr wrap="square" rtlCol="0">
            <a:spAutoFit/>
          </a:bodyPr>
          <a:lstStyle/>
          <a:p>
            <a:r>
              <a:rPr lang="en-GB" sz="2800" dirty="0">
                <a:solidFill>
                  <a:schemeClr val="accent6"/>
                </a:solidFill>
                <a:latin typeface="Copperplate Gothic Bold" panose="020E0705020206020404" pitchFamily="34" charset="77"/>
              </a:rPr>
              <a:t>PROOF OF WORK</a:t>
            </a:r>
          </a:p>
        </p:txBody>
      </p:sp>
      <p:sp>
        <p:nvSpPr>
          <p:cNvPr id="5" name="ZoneTexte 4">
            <a:extLst>
              <a:ext uri="{FF2B5EF4-FFF2-40B4-BE49-F238E27FC236}">
                <a16:creationId xmlns:a16="http://schemas.microsoft.com/office/drawing/2014/main" id="{D443DDCE-70A2-4857-D7D6-7FD7244D8EA8}"/>
              </a:ext>
            </a:extLst>
          </p:cNvPr>
          <p:cNvSpPr txBox="1"/>
          <p:nvPr/>
        </p:nvSpPr>
        <p:spPr>
          <a:xfrm>
            <a:off x="7266038" y="1881275"/>
            <a:ext cx="3755922" cy="523220"/>
          </a:xfrm>
          <a:prstGeom prst="rect">
            <a:avLst/>
          </a:prstGeom>
          <a:noFill/>
        </p:spPr>
        <p:txBody>
          <a:bodyPr wrap="square" rtlCol="0">
            <a:spAutoFit/>
          </a:bodyPr>
          <a:lstStyle/>
          <a:p>
            <a:r>
              <a:rPr lang="en-GB" sz="2800" dirty="0">
                <a:solidFill>
                  <a:schemeClr val="accent6"/>
                </a:solidFill>
                <a:latin typeface="Copperplate Gothic Bold" panose="020E0705020206020404" pitchFamily="34" charset="77"/>
              </a:rPr>
              <a:t>PROOF OF STAKE</a:t>
            </a:r>
          </a:p>
        </p:txBody>
      </p:sp>
      <p:cxnSp>
        <p:nvCxnSpPr>
          <p:cNvPr id="7" name="Connecteur droit 6">
            <a:extLst>
              <a:ext uri="{FF2B5EF4-FFF2-40B4-BE49-F238E27FC236}">
                <a16:creationId xmlns:a16="http://schemas.microsoft.com/office/drawing/2014/main" id="{93C56F03-E937-B85A-A379-9232CD936CE7}"/>
              </a:ext>
            </a:extLst>
          </p:cNvPr>
          <p:cNvCxnSpPr>
            <a:stCxn id="2" idx="2"/>
          </p:cNvCxnSpPr>
          <p:nvPr/>
        </p:nvCxnSpPr>
        <p:spPr>
          <a:xfrm flipH="1">
            <a:off x="6096000" y="1881275"/>
            <a:ext cx="662" cy="4519525"/>
          </a:xfrm>
          <a:prstGeom prst="line">
            <a:avLst/>
          </a:prstGeom>
          <a:ln w="76200">
            <a:prstDash val="sysDash"/>
          </a:ln>
        </p:spPr>
        <p:style>
          <a:lnRef idx="1">
            <a:schemeClr val="accent5"/>
          </a:lnRef>
          <a:fillRef idx="0">
            <a:schemeClr val="accent5"/>
          </a:fillRef>
          <a:effectRef idx="0">
            <a:schemeClr val="accent5"/>
          </a:effectRef>
          <a:fontRef idx="minor">
            <a:schemeClr val="tx1"/>
          </a:fontRef>
        </p:style>
      </p:cxnSp>
      <p:sp>
        <p:nvSpPr>
          <p:cNvPr id="8" name="ZoneTexte 7">
            <a:extLst>
              <a:ext uri="{FF2B5EF4-FFF2-40B4-BE49-F238E27FC236}">
                <a16:creationId xmlns:a16="http://schemas.microsoft.com/office/drawing/2014/main" id="{CA2EAAEB-296F-E271-927C-C764681C23AD}"/>
              </a:ext>
            </a:extLst>
          </p:cNvPr>
          <p:cNvSpPr txBox="1"/>
          <p:nvPr/>
        </p:nvSpPr>
        <p:spPr>
          <a:xfrm>
            <a:off x="1374299" y="2525214"/>
            <a:ext cx="3347391" cy="369332"/>
          </a:xfrm>
          <a:prstGeom prst="rect">
            <a:avLst/>
          </a:prstGeom>
          <a:noFill/>
        </p:spPr>
        <p:txBody>
          <a:bodyPr wrap="none" rtlCol="0">
            <a:spAutoFit/>
          </a:bodyPr>
          <a:lstStyle/>
          <a:p>
            <a:r>
              <a:rPr lang="en-GB" dirty="0"/>
              <a:t>Right version of the blockchain ? </a:t>
            </a:r>
          </a:p>
        </p:txBody>
      </p:sp>
      <p:sp>
        <p:nvSpPr>
          <p:cNvPr id="9" name="ZoneTexte 8">
            <a:extLst>
              <a:ext uri="{FF2B5EF4-FFF2-40B4-BE49-F238E27FC236}">
                <a16:creationId xmlns:a16="http://schemas.microsoft.com/office/drawing/2014/main" id="{B6A1E087-7CD8-F41F-BCE2-746EC5217BF0}"/>
              </a:ext>
            </a:extLst>
          </p:cNvPr>
          <p:cNvSpPr txBox="1"/>
          <p:nvPr/>
        </p:nvSpPr>
        <p:spPr>
          <a:xfrm>
            <a:off x="1397548" y="3200985"/>
            <a:ext cx="3300904" cy="369332"/>
          </a:xfrm>
          <a:prstGeom prst="rect">
            <a:avLst/>
          </a:prstGeom>
          <a:noFill/>
        </p:spPr>
        <p:txBody>
          <a:bodyPr wrap="none" rtlCol="0">
            <a:spAutoFit/>
          </a:bodyPr>
          <a:lstStyle/>
          <a:p>
            <a:r>
              <a:rPr lang="en-GB" dirty="0">
                <a:solidFill>
                  <a:srgbClr val="00B050"/>
                </a:solidFill>
              </a:rPr>
              <a:t>most computing power invested</a:t>
            </a:r>
          </a:p>
        </p:txBody>
      </p:sp>
      <p:cxnSp>
        <p:nvCxnSpPr>
          <p:cNvPr id="11" name="Connecteur droit avec flèche 10">
            <a:extLst>
              <a:ext uri="{FF2B5EF4-FFF2-40B4-BE49-F238E27FC236}">
                <a16:creationId xmlns:a16="http://schemas.microsoft.com/office/drawing/2014/main" id="{FE988B91-64A5-9DE1-A66F-BD0001AD9276}"/>
              </a:ext>
            </a:extLst>
          </p:cNvPr>
          <p:cNvCxnSpPr>
            <a:stCxn id="8" idx="2"/>
            <a:endCxn id="9" idx="0"/>
          </p:cNvCxnSpPr>
          <p:nvPr/>
        </p:nvCxnSpPr>
        <p:spPr>
          <a:xfrm>
            <a:off x="3047995" y="2894546"/>
            <a:ext cx="5" cy="3064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ZoneTexte 13">
            <a:extLst>
              <a:ext uri="{FF2B5EF4-FFF2-40B4-BE49-F238E27FC236}">
                <a16:creationId xmlns:a16="http://schemas.microsoft.com/office/drawing/2014/main" id="{60E3F9AC-5B83-6607-6678-F245DC10C0A7}"/>
              </a:ext>
            </a:extLst>
          </p:cNvPr>
          <p:cNvSpPr txBox="1"/>
          <p:nvPr/>
        </p:nvSpPr>
        <p:spPr>
          <a:xfrm>
            <a:off x="1043149" y="4132245"/>
            <a:ext cx="4354077" cy="584775"/>
          </a:xfrm>
          <a:prstGeom prst="rect">
            <a:avLst/>
          </a:prstGeom>
          <a:noFill/>
        </p:spPr>
        <p:txBody>
          <a:bodyPr wrap="none" rtlCol="0">
            <a:spAutoFit/>
          </a:bodyPr>
          <a:lstStyle/>
          <a:p>
            <a:r>
              <a:rPr lang="en-GB" sz="1600" dirty="0">
                <a:solidFill>
                  <a:srgbClr val="00B050"/>
                </a:solidFill>
              </a:rPr>
              <a:t>spending computer computing power has a cost </a:t>
            </a:r>
          </a:p>
          <a:p>
            <a:r>
              <a:rPr lang="en-GB" sz="1600" dirty="0">
                <a:solidFill>
                  <a:srgbClr val="00B050"/>
                </a:solidFill>
              </a:rPr>
              <a:t>in material and energy, and cannot be falsified</a:t>
            </a:r>
          </a:p>
        </p:txBody>
      </p:sp>
      <p:sp>
        <p:nvSpPr>
          <p:cNvPr id="16" name="ZoneTexte 15">
            <a:extLst>
              <a:ext uri="{FF2B5EF4-FFF2-40B4-BE49-F238E27FC236}">
                <a16:creationId xmlns:a16="http://schemas.microsoft.com/office/drawing/2014/main" id="{8108CB83-2404-0AD9-7259-F4B3ED44C089}"/>
              </a:ext>
            </a:extLst>
          </p:cNvPr>
          <p:cNvSpPr txBox="1"/>
          <p:nvPr/>
        </p:nvSpPr>
        <p:spPr>
          <a:xfrm>
            <a:off x="2662314" y="3812809"/>
            <a:ext cx="771365" cy="369332"/>
          </a:xfrm>
          <a:prstGeom prst="rect">
            <a:avLst/>
          </a:prstGeom>
          <a:noFill/>
        </p:spPr>
        <p:txBody>
          <a:bodyPr wrap="none" rtlCol="0">
            <a:spAutoFit/>
          </a:bodyPr>
          <a:lstStyle/>
          <a:p>
            <a:r>
              <a:rPr lang="en-GB" dirty="0"/>
              <a:t>WHY ?</a:t>
            </a:r>
          </a:p>
        </p:txBody>
      </p:sp>
      <p:sp>
        <p:nvSpPr>
          <p:cNvPr id="17" name="ZoneTexte 16">
            <a:extLst>
              <a:ext uri="{FF2B5EF4-FFF2-40B4-BE49-F238E27FC236}">
                <a16:creationId xmlns:a16="http://schemas.microsoft.com/office/drawing/2014/main" id="{C973047D-16F2-34A0-FBBD-361192AE4A4F}"/>
              </a:ext>
            </a:extLst>
          </p:cNvPr>
          <p:cNvSpPr txBox="1"/>
          <p:nvPr/>
        </p:nvSpPr>
        <p:spPr>
          <a:xfrm>
            <a:off x="2635062" y="4942862"/>
            <a:ext cx="825867" cy="369332"/>
          </a:xfrm>
          <a:prstGeom prst="rect">
            <a:avLst/>
          </a:prstGeom>
          <a:noFill/>
        </p:spPr>
        <p:txBody>
          <a:bodyPr wrap="none" rtlCol="0">
            <a:spAutoFit/>
          </a:bodyPr>
          <a:lstStyle/>
          <a:p>
            <a:r>
              <a:rPr lang="en-GB" dirty="0"/>
              <a:t>Miners</a:t>
            </a:r>
          </a:p>
        </p:txBody>
      </p:sp>
      <p:sp>
        <p:nvSpPr>
          <p:cNvPr id="18" name="ZoneTexte 17">
            <a:extLst>
              <a:ext uri="{FF2B5EF4-FFF2-40B4-BE49-F238E27FC236}">
                <a16:creationId xmlns:a16="http://schemas.microsoft.com/office/drawing/2014/main" id="{BA4D31C2-2E79-D680-6A5E-67063C533173}"/>
              </a:ext>
            </a:extLst>
          </p:cNvPr>
          <p:cNvSpPr txBox="1"/>
          <p:nvPr/>
        </p:nvSpPr>
        <p:spPr>
          <a:xfrm>
            <a:off x="738578" y="5278948"/>
            <a:ext cx="4963218" cy="338554"/>
          </a:xfrm>
          <a:prstGeom prst="rect">
            <a:avLst/>
          </a:prstGeom>
          <a:noFill/>
        </p:spPr>
        <p:txBody>
          <a:bodyPr wrap="none" rtlCol="0">
            <a:spAutoFit/>
          </a:bodyPr>
          <a:lstStyle/>
          <a:p>
            <a:r>
              <a:rPr lang="en-GB" sz="1600" dirty="0">
                <a:solidFill>
                  <a:srgbClr val="00B050"/>
                </a:solidFill>
              </a:rPr>
              <a:t>Remunerated with the cryptocurrency of the blockchain</a:t>
            </a:r>
          </a:p>
        </p:txBody>
      </p:sp>
      <p:sp>
        <p:nvSpPr>
          <p:cNvPr id="20" name="ZoneTexte 19">
            <a:extLst>
              <a:ext uri="{FF2B5EF4-FFF2-40B4-BE49-F238E27FC236}">
                <a16:creationId xmlns:a16="http://schemas.microsoft.com/office/drawing/2014/main" id="{29A8051F-8350-D3A4-BCB0-E06294FEDAB8}"/>
              </a:ext>
            </a:extLst>
          </p:cNvPr>
          <p:cNvSpPr txBox="1"/>
          <p:nvPr/>
        </p:nvSpPr>
        <p:spPr>
          <a:xfrm>
            <a:off x="8088261" y="2525214"/>
            <a:ext cx="2111475" cy="369332"/>
          </a:xfrm>
          <a:prstGeom prst="rect">
            <a:avLst/>
          </a:prstGeom>
          <a:noFill/>
        </p:spPr>
        <p:txBody>
          <a:bodyPr wrap="none" rtlCol="0">
            <a:spAutoFit/>
          </a:bodyPr>
          <a:lstStyle/>
          <a:p>
            <a:r>
              <a:rPr lang="en-GB" dirty="0"/>
              <a:t>No computer power</a:t>
            </a:r>
          </a:p>
        </p:txBody>
      </p:sp>
      <p:sp>
        <p:nvSpPr>
          <p:cNvPr id="21" name="ZoneTexte 20">
            <a:extLst>
              <a:ext uri="{FF2B5EF4-FFF2-40B4-BE49-F238E27FC236}">
                <a16:creationId xmlns:a16="http://schemas.microsoft.com/office/drawing/2014/main" id="{1FAAAD46-05C2-CFB7-72B2-FAF382E14DB1}"/>
              </a:ext>
            </a:extLst>
          </p:cNvPr>
          <p:cNvSpPr txBox="1"/>
          <p:nvPr/>
        </p:nvSpPr>
        <p:spPr>
          <a:xfrm>
            <a:off x="7415800" y="2908713"/>
            <a:ext cx="3456395" cy="369332"/>
          </a:xfrm>
          <a:prstGeom prst="rect">
            <a:avLst/>
          </a:prstGeom>
          <a:noFill/>
        </p:spPr>
        <p:txBody>
          <a:bodyPr wrap="none" rtlCol="0">
            <a:spAutoFit/>
          </a:bodyPr>
          <a:lstStyle/>
          <a:p>
            <a:r>
              <a:rPr lang="en-GB" sz="1800" b="0" dirty="0"/>
              <a:t>pledge a certain amount (deposit)</a:t>
            </a:r>
            <a:endParaRPr lang="en-GB" dirty="0"/>
          </a:p>
        </p:txBody>
      </p:sp>
      <p:sp>
        <p:nvSpPr>
          <p:cNvPr id="22" name="ZoneTexte 21">
            <a:extLst>
              <a:ext uri="{FF2B5EF4-FFF2-40B4-BE49-F238E27FC236}">
                <a16:creationId xmlns:a16="http://schemas.microsoft.com/office/drawing/2014/main" id="{063E94EC-11F4-3F6A-5963-E348EAB1BBED}"/>
              </a:ext>
            </a:extLst>
          </p:cNvPr>
          <p:cNvSpPr txBox="1"/>
          <p:nvPr/>
        </p:nvSpPr>
        <p:spPr>
          <a:xfrm>
            <a:off x="6526932" y="3439548"/>
            <a:ext cx="5234125" cy="646331"/>
          </a:xfrm>
          <a:prstGeom prst="rect">
            <a:avLst/>
          </a:prstGeom>
          <a:noFill/>
        </p:spPr>
        <p:txBody>
          <a:bodyPr wrap="none" rtlCol="0">
            <a:spAutoFit/>
          </a:bodyPr>
          <a:lstStyle/>
          <a:p>
            <a:pPr algn="ctr"/>
            <a:r>
              <a:rPr lang="en-GB" dirty="0">
                <a:solidFill>
                  <a:srgbClr val="00B050"/>
                </a:solidFill>
              </a:rPr>
              <a:t>potentially granted the right to validate transactions</a:t>
            </a:r>
          </a:p>
          <a:p>
            <a:pPr algn="ctr"/>
            <a:r>
              <a:rPr lang="en-GB" dirty="0">
                <a:solidFill>
                  <a:srgbClr val="00B050"/>
                </a:solidFill>
              </a:rPr>
              <a:t>register them in a block</a:t>
            </a:r>
          </a:p>
        </p:txBody>
      </p:sp>
      <p:cxnSp>
        <p:nvCxnSpPr>
          <p:cNvPr id="23" name="Connecteur droit avec flèche 22">
            <a:extLst>
              <a:ext uri="{FF2B5EF4-FFF2-40B4-BE49-F238E27FC236}">
                <a16:creationId xmlns:a16="http://schemas.microsoft.com/office/drawing/2014/main" id="{A509968D-E330-B0FE-608F-CC0597AE994C}"/>
              </a:ext>
            </a:extLst>
          </p:cNvPr>
          <p:cNvCxnSpPr>
            <a:cxnSpLocks/>
            <a:stCxn id="21" idx="2"/>
            <a:endCxn id="22" idx="0"/>
          </p:cNvCxnSpPr>
          <p:nvPr/>
        </p:nvCxnSpPr>
        <p:spPr>
          <a:xfrm flipH="1">
            <a:off x="9143995" y="3278045"/>
            <a:ext cx="3" cy="16150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8" name="ZoneTexte 27">
            <a:extLst>
              <a:ext uri="{FF2B5EF4-FFF2-40B4-BE49-F238E27FC236}">
                <a16:creationId xmlns:a16="http://schemas.microsoft.com/office/drawing/2014/main" id="{A7625C78-81CF-D83D-F89E-DB3563FE2558}"/>
              </a:ext>
            </a:extLst>
          </p:cNvPr>
          <p:cNvSpPr txBox="1"/>
          <p:nvPr/>
        </p:nvSpPr>
        <p:spPr>
          <a:xfrm>
            <a:off x="8390421" y="4166314"/>
            <a:ext cx="1507144" cy="369332"/>
          </a:xfrm>
          <a:prstGeom prst="rect">
            <a:avLst/>
          </a:prstGeom>
          <a:noFill/>
        </p:spPr>
        <p:txBody>
          <a:bodyPr wrap="none" rtlCol="0">
            <a:spAutoFit/>
          </a:bodyPr>
          <a:lstStyle/>
          <a:p>
            <a:r>
              <a:rPr lang="en-GB" dirty="0"/>
              <a:t>Try to falsify ?</a:t>
            </a:r>
          </a:p>
        </p:txBody>
      </p:sp>
      <p:sp>
        <p:nvSpPr>
          <p:cNvPr id="29" name="ZoneTexte 28">
            <a:extLst>
              <a:ext uri="{FF2B5EF4-FFF2-40B4-BE49-F238E27FC236}">
                <a16:creationId xmlns:a16="http://schemas.microsoft.com/office/drawing/2014/main" id="{EFBB9A45-DF09-8EF2-4E22-3823458C24B0}"/>
              </a:ext>
            </a:extLst>
          </p:cNvPr>
          <p:cNvSpPr txBox="1"/>
          <p:nvPr/>
        </p:nvSpPr>
        <p:spPr>
          <a:xfrm>
            <a:off x="7539226" y="4561335"/>
            <a:ext cx="3209533" cy="923330"/>
          </a:xfrm>
          <a:prstGeom prst="rect">
            <a:avLst/>
          </a:prstGeom>
          <a:noFill/>
        </p:spPr>
        <p:txBody>
          <a:bodyPr wrap="none" rtlCol="0">
            <a:spAutoFit/>
          </a:bodyPr>
          <a:lstStyle/>
          <a:p>
            <a:pPr algn="ctr"/>
            <a:r>
              <a:rPr lang="en-GB" dirty="0">
                <a:solidFill>
                  <a:srgbClr val="00B050"/>
                </a:solidFill>
              </a:rPr>
              <a:t>whole network will notice it,</a:t>
            </a:r>
          </a:p>
          <a:p>
            <a:pPr algn="ctr"/>
            <a:r>
              <a:rPr lang="en-GB" dirty="0">
                <a:solidFill>
                  <a:srgbClr val="00B050"/>
                </a:solidFill>
              </a:rPr>
              <a:t>created block will be cancelled,</a:t>
            </a:r>
          </a:p>
          <a:p>
            <a:pPr algn="ctr"/>
            <a:r>
              <a:rPr lang="en-GB" dirty="0">
                <a:solidFill>
                  <a:srgbClr val="00B050"/>
                </a:solidFill>
              </a:rPr>
              <a:t>deposit will be taken back</a:t>
            </a:r>
          </a:p>
        </p:txBody>
      </p:sp>
      <p:sp>
        <p:nvSpPr>
          <p:cNvPr id="30" name="ZoneTexte 29">
            <a:extLst>
              <a:ext uri="{FF2B5EF4-FFF2-40B4-BE49-F238E27FC236}">
                <a16:creationId xmlns:a16="http://schemas.microsoft.com/office/drawing/2014/main" id="{359F6B91-551A-9599-66A2-B839BE2CC2B4}"/>
              </a:ext>
            </a:extLst>
          </p:cNvPr>
          <p:cNvSpPr txBox="1"/>
          <p:nvPr/>
        </p:nvSpPr>
        <p:spPr>
          <a:xfrm>
            <a:off x="6427096" y="4836318"/>
            <a:ext cx="1043876" cy="369332"/>
          </a:xfrm>
          <a:prstGeom prst="rect">
            <a:avLst/>
          </a:prstGeom>
          <a:noFill/>
        </p:spPr>
        <p:txBody>
          <a:bodyPr wrap="none" rtlCol="0">
            <a:spAutoFit/>
          </a:bodyPr>
          <a:lstStyle/>
          <a:p>
            <a:r>
              <a:rPr lang="en-GB" sz="1800" b="0" i="1" dirty="0">
                <a:solidFill>
                  <a:schemeClr val="accent1"/>
                </a:solidFill>
              </a:rPr>
              <a:t>‘slashing’</a:t>
            </a:r>
            <a:endParaRPr lang="en-GB" i="1" dirty="0">
              <a:solidFill>
                <a:schemeClr val="accent1"/>
              </a:solidFill>
            </a:endParaRPr>
          </a:p>
        </p:txBody>
      </p:sp>
      <p:sp>
        <p:nvSpPr>
          <p:cNvPr id="34" name="ZoneTexte 33">
            <a:extLst>
              <a:ext uri="{FF2B5EF4-FFF2-40B4-BE49-F238E27FC236}">
                <a16:creationId xmlns:a16="http://schemas.microsoft.com/office/drawing/2014/main" id="{1D82AB00-7FB5-47F9-1B74-3AA9B1665FBC}"/>
              </a:ext>
            </a:extLst>
          </p:cNvPr>
          <p:cNvSpPr txBox="1"/>
          <p:nvPr/>
        </p:nvSpPr>
        <p:spPr>
          <a:xfrm>
            <a:off x="6932489" y="5593589"/>
            <a:ext cx="4423006" cy="338554"/>
          </a:xfrm>
          <a:prstGeom prst="rect">
            <a:avLst/>
          </a:prstGeom>
          <a:noFill/>
        </p:spPr>
        <p:txBody>
          <a:bodyPr wrap="none" rtlCol="0">
            <a:spAutoFit/>
          </a:bodyPr>
          <a:lstStyle/>
          <a:p>
            <a:r>
              <a:rPr lang="en-GB" sz="1600" b="0" dirty="0"/>
              <a:t>not particular equipment</a:t>
            </a:r>
            <a:r>
              <a:rPr lang="en-GB" sz="1600" dirty="0"/>
              <a:t> </a:t>
            </a:r>
            <a:r>
              <a:rPr lang="en-GB" sz="1600" b="0" dirty="0"/>
              <a:t>or energy expenditure </a:t>
            </a:r>
            <a:endParaRPr lang="en-GB" sz="1600" dirty="0"/>
          </a:p>
        </p:txBody>
      </p:sp>
      <p:cxnSp>
        <p:nvCxnSpPr>
          <p:cNvPr id="35" name="Connecteur droit avec flèche 34">
            <a:extLst>
              <a:ext uri="{FF2B5EF4-FFF2-40B4-BE49-F238E27FC236}">
                <a16:creationId xmlns:a16="http://schemas.microsoft.com/office/drawing/2014/main" id="{DFF8E7AE-DFBE-5450-F2B9-82CC3C60C9CE}"/>
              </a:ext>
            </a:extLst>
          </p:cNvPr>
          <p:cNvCxnSpPr>
            <a:cxnSpLocks/>
          </p:cNvCxnSpPr>
          <p:nvPr/>
        </p:nvCxnSpPr>
        <p:spPr>
          <a:xfrm>
            <a:off x="9143993" y="5967227"/>
            <a:ext cx="0" cy="246826"/>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40" name="Graphique 39" descr="Plante avec un remplissage uni">
            <a:extLst>
              <a:ext uri="{FF2B5EF4-FFF2-40B4-BE49-F238E27FC236}">
                <a16:creationId xmlns:a16="http://schemas.microsoft.com/office/drawing/2014/main" id="{E6402450-54B6-0C28-B14F-5A2A7345C66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15393" y="6271382"/>
            <a:ext cx="457200" cy="457200"/>
          </a:xfrm>
          <a:prstGeom prst="rect">
            <a:avLst/>
          </a:prstGeom>
        </p:spPr>
      </p:pic>
    </p:spTree>
    <p:extLst>
      <p:ext uri="{BB962C8B-B14F-4D97-AF65-F5344CB8AC3E}">
        <p14:creationId xmlns:p14="http://schemas.microsoft.com/office/powerpoint/2010/main" val="263747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DE93C3-D6ED-49D2-C70D-008502B720D0}"/>
              </a:ext>
            </a:extLst>
          </p:cNvPr>
          <p:cNvSpPr>
            <a:spLocks noGrp="1"/>
          </p:cNvSpPr>
          <p:nvPr>
            <p:ph type="title"/>
          </p:nvPr>
        </p:nvSpPr>
        <p:spPr/>
        <p:txBody>
          <a:bodyPr/>
          <a:lstStyle/>
          <a:p>
            <a:r>
              <a:rPr lang="en-GB" dirty="0"/>
              <a:t>The nodes</a:t>
            </a:r>
          </a:p>
        </p:txBody>
      </p:sp>
      <p:sp>
        <p:nvSpPr>
          <p:cNvPr id="4" name="ZoneTexte 3">
            <a:extLst>
              <a:ext uri="{FF2B5EF4-FFF2-40B4-BE49-F238E27FC236}">
                <a16:creationId xmlns:a16="http://schemas.microsoft.com/office/drawing/2014/main" id="{0D303ED0-3314-CD9C-9692-BAD1DB873C55}"/>
              </a:ext>
            </a:extLst>
          </p:cNvPr>
          <p:cNvSpPr txBox="1"/>
          <p:nvPr/>
        </p:nvSpPr>
        <p:spPr>
          <a:xfrm>
            <a:off x="549538" y="1357387"/>
            <a:ext cx="7305205" cy="646331"/>
          </a:xfrm>
          <a:prstGeom prst="rect">
            <a:avLst/>
          </a:prstGeom>
          <a:noFill/>
        </p:spPr>
        <p:txBody>
          <a:bodyPr wrap="none" rtlCol="0">
            <a:spAutoFit/>
          </a:bodyPr>
          <a:lstStyle/>
          <a:p>
            <a:r>
              <a:rPr lang="en-GB" dirty="0">
                <a:solidFill>
                  <a:schemeClr val="accent4">
                    <a:lumMod val="40000"/>
                    <a:lumOff val="60000"/>
                  </a:schemeClr>
                </a:solidFill>
              </a:rPr>
              <a:t>Computer</a:t>
            </a:r>
            <a:r>
              <a:rPr lang="en-GB" noProof="0" dirty="0">
                <a:solidFill>
                  <a:schemeClr val="accent4">
                    <a:lumMod val="40000"/>
                    <a:lumOff val="60000"/>
                  </a:schemeClr>
                </a:solidFill>
              </a:rPr>
              <a:t> in the blockchain network,</a:t>
            </a:r>
          </a:p>
          <a:p>
            <a:r>
              <a:rPr lang="en-GB" noProof="0" dirty="0">
                <a:solidFill>
                  <a:schemeClr val="accent4">
                    <a:lumMod val="40000"/>
                    <a:lumOff val="60000"/>
                  </a:schemeClr>
                </a:solidFill>
              </a:rPr>
              <a:t>stores a copy of the blockchain and participates in the consensus process</a:t>
            </a:r>
            <a:endParaRPr lang="en-GB" dirty="0">
              <a:solidFill>
                <a:schemeClr val="accent4">
                  <a:lumMod val="40000"/>
                  <a:lumOff val="60000"/>
                </a:schemeClr>
              </a:solidFill>
            </a:endParaRPr>
          </a:p>
        </p:txBody>
      </p:sp>
      <p:sp>
        <p:nvSpPr>
          <p:cNvPr id="5" name="ZoneTexte 4">
            <a:extLst>
              <a:ext uri="{FF2B5EF4-FFF2-40B4-BE49-F238E27FC236}">
                <a16:creationId xmlns:a16="http://schemas.microsoft.com/office/drawing/2014/main" id="{5A39E3A7-AFD5-412E-BCD9-E0D29DCD854B}"/>
              </a:ext>
            </a:extLst>
          </p:cNvPr>
          <p:cNvSpPr txBox="1"/>
          <p:nvPr/>
        </p:nvSpPr>
        <p:spPr>
          <a:xfrm>
            <a:off x="549538" y="2427777"/>
            <a:ext cx="2565126" cy="523220"/>
          </a:xfrm>
          <a:prstGeom prst="rect">
            <a:avLst/>
          </a:prstGeom>
          <a:noFill/>
        </p:spPr>
        <p:txBody>
          <a:bodyPr wrap="none" rtlCol="0">
            <a:spAutoFit/>
          </a:bodyPr>
          <a:lstStyle/>
          <a:p>
            <a:r>
              <a:rPr lang="en-GB" sz="2800" dirty="0">
                <a:solidFill>
                  <a:schemeClr val="accent1"/>
                </a:solidFill>
              </a:rPr>
              <a:t>Different clients</a:t>
            </a:r>
          </a:p>
        </p:txBody>
      </p:sp>
      <p:sp>
        <p:nvSpPr>
          <p:cNvPr id="6" name="ZoneTexte 5">
            <a:extLst>
              <a:ext uri="{FF2B5EF4-FFF2-40B4-BE49-F238E27FC236}">
                <a16:creationId xmlns:a16="http://schemas.microsoft.com/office/drawing/2014/main" id="{BAC230D9-3B9A-4C9C-002F-B077CCBD31E9}"/>
              </a:ext>
            </a:extLst>
          </p:cNvPr>
          <p:cNvSpPr txBox="1"/>
          <p:nvPr/>
        </p:nvSpPr>
        <p:spPr>
          <a:xfrm>
            <a:off x="549538" y="2944010"/>
            <a:ext cx="5198859" cy="369332"/>
          </a:xfrm>
          <a:prstGeom prst="rect">
            <a:avLst/>
          </a:prstGeom>
          <a:noFill/>
        </p:spPr>
        <p:txBody>
          <a:bodyPr wrap="none" rtlCol="0">
            <a:spAutoFit/>
          </a:bodyPr>
          <a:lstStyle/>
          <a:p>
            <a:r>
              <a:rPr lang="en-GB" noProof="0" dirty="0">
                <a:solidFill>
                  <a:schemeClr val="accent4">
                    <a:lumMod val="60000"/>
                    <a:lumOff val="40000"/>
                  </a:schemeClr>
                </a:solidFill>
              </a:rPr>
              <a:t>software that allows global access to the blockchain</a:t>
            </a:r>
            <a:endParaRPr lang="en-GB" dirty="0">
              <a:solidFill>
                <a:schemeClr val="accent4">
                  <a:lumMod val="60000"/>
                  <a:lumOff val="40000"/>
                </a:schemeClr>
              </a:solidFill>
            </a:endParaRPr>
          </a:p>
        </p:txBody>
      </p:sp>
      <p:sp>
        <p:nvSpPr>
          <p:cNvPr id="7" name="ZoneTexte 6">
            <a:extLst>
              <a:ext uri="{FF2B5EF4-FFF2-40B4-BE49-F238E27FC236}">
                <a16:creationId xmlns:a16="http://schemas.microsoft.com/office/drawing/2014/main" id="{DC3A24FC-C85F-2ADD-3FB7-A8D8CDBA8C14}"/>
              </a:ext>
            </a:extLst>
          </p:cNvPr>
          <p:cNvSpPr txBox="1"/>
          <p:nvPr/>
        </p:nvSpPr>
        <p:spPr>
          <a:xfrm>
            <a:off x="1238990" y="3359113"/>
            <a:ext cx="3751348" cy="1754326"/>
          </a:xfrm>
          <a:prstGeom prst="rect">
            <a:avLst/>
          </a:prstGeom>
          <a:noFill/>
        </p:spPr>
        <p:txBody>
          <a:bodyPr wrap="none" rtlCol="0">
            <a:spAutoFit/>
          </a:bodyPr>
          <a:lstStyle/>
          <a:p>
            <a:pPr marL="285750" indent="-285750">
              <a:buFontTx/>
              <a:buChar char="-"/>
            </a:pPr>
            <a:r>
              <a:rPr lang="en-GB" noProof="0" dirty="0"/>
              <a:t>mine or stake</a:t>
            </a:r>
          </a:p>
          <a:p>
            <a:pPr marL="285750" indent="-285750">
              <a:buFontTx/>
              <a:buChar char="-"/>
            </a:pPr>
            <a:r>
              <a:rPr lang="en-GB" noProof="0" dirty="0"/>
              <a:t>see pending transactions</a:t>
            </a:r>
          </a:p>
          <a:p>
            <a:pPr marL="285750" indent="-285750">
              <a:buFontTx/>
              <a:buChar char="-"/>
            </a:pPr>
            <a:r>
              <a:rPr lang="en-GB" noProof="0" dirty="0"/>
              <a:t>send transactions to the network</a:t>
            </a:r>
          </a:p>
          <a:p>
            <a:pPr marL="285750" indent="-285750">
              <a:buFontTx/>
              <a:buChar char="-"/>
            </a:pPr>
            <a:r>
              <a:rPr lang="en-GB" noProof="0" dirty="0"/>
              <a:t>check the status of the blockchain</a:t>
            </a:r>
          </a:p>
          <a:p>
            <a:pPr marL="285750" indent="-285750">
              <a:buFontTx/>
              <a:buChar char="-"/>
            </a:pPr>
            <a:r>
              <a:rPr lang="en-GB" noProof="0" dirty="0"/>
              <a:t>retrieve information on it</a:t>
            </a:r>
          </a:p>
          <a:p>
            <a:pPr marL="285750" indent="-285750">
              <a:buFontTx/>
              <a:buChar char="-"/>
            </a:pPr>
            <a:r>
              <a:rPr lang="en-GB" dirty="0"/>
              <a:t>…</a:t>
            </a:r>
          </a:p>
        </p:txBody>
      </p:sp>
      <p:sp>
        <p:nvSpPr>
          <p:cNvPr id="13" name="ZoneTexte 12">
            <a:extLst>
              <a:ext uri="{FF2B5EF4-FFF2-40B4-BE49-F238E27FC236}">
                <a16:creationId xmlns:a16="http://schemas.microsoft.com/office/drawing/2014/main" id="{2D26AFBF-D08E-DC5B-92C1-687A2DED21FA}"/>
              </a:ext>
            </a:extLst>
          </p:cNvPr>
          <p:cNvSpPr txBox="1"/>
          <p:nvPr/>
        </p:nvSpPr>
        <p:spPr>
          <a:xfrm>
            <a:off x="7854743" y="6400800"/>
            <a:ext cx="4217821" cy="369332"/>
          </a:xfrm>
          <a:prstGeom prst="rect">
            <a:avLst/>
          </a:prstGeom>
          <a:noFill/>
        </p:spPr>
        <p:txBody>
          <a:bodyPr wrap="none" rtlCol="0">
            <a:spAutoFit/>
          </a:bodyPr>
          <a:lstStyle/>
          <a:p>
            <a:r>
              <a:rPr lang="en-GB" dirty="0"/>
              <a:t>(see useful links in the ‘notes’ of this slide)</a:t>
            </a:r>
          </a:p>
        </p:txBody>
      </p:sp>
      <p:sp>
        <p:nvSpPr>
          <p:cNvPr id="14" name="ZoneTexte 13">
            <a:extLst>
              <a:ext uri="{FF2B5EF4-FFF2-40B4-BE49-F238E27FC236}">
                <a16:creationId xmlns:a16="http://schemas.microsoft.com/office/drawing/2014/main" id="{7A467B83-441D-1818-A503-E7008FA4B83D}"/>
              </a:ext>
            </a:extLst>
          </p:cNvPr>
          <p:cNvSpPr txBox="1"/>
          <p:nvPr/>
        </p:nvSpPr>
        <p:spPr>
          <a:xfrm>
            <a:off x="7304638" y="3156180"/>
            <a:ext cx="4337824" cy="461665"/>
          </a:xfrm>
          <a:prstGeom prst="rect">
            <a:avLst/>
          </a:prstGeom>
          <a:noFill/>
        </p:spPr>
        <p:txBody>
          <a:bodyPr wrap="square" rtlCol="0">
            <a:spAutoFit/>
          </a:bodyPr>
          <a:lstStyle/>
          <a:p>
            <a:r>
              <a:rPr lang="en-GB" sz="2400" dirty="0"/>
              <a:t>± 14.000 active nodes on Bitcoin</a:t>
            </a:r>
          </a:p>
        </p:txBody>
      </p:sp>
      <p:pic>
        <p:nvPicPr>
          <p:cNvPr id="1030" name="Picture 6" descr="Free bitcoin logo color png ilustración 8505801 PNG with Transparent  Background">
            <a:extLst>
              <a:ext uri="{FF2B5EF4-FFF2-40B4-BE49-F238E27FC236}">
                <a16:creationId xmlns:a16="http://schemas.microsoft.com/office/drawing/2014/main" id="{6B0A6A79-D0A7-3C8D-4DCD-16CE1B0B1A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7144" y="3134361"/>
            <a:ext cx="505302" cy="505302"/>
          </a:xfrm>
          <a:prstGeom prst="rect">
            <a:avLst/>
          </a:prstGeom>
          <a:noFill/>
          <a:extLst>
            <a:ext uri="{909E8E84-426E-40DD-AFC4-6F175D3DCCD1}">
              <a14:hiddenFill xmlns:a14="http://schemas.microsoft.com/office/drawing/2010/main">
                <a:solidFill>
                  <a:srgbClr val="FFFFFF"/>
                </a:solidFill>
              </a14:hiddenFill>
            </a:ext>
          </a:extLst>
        </p:spPr>
      </p:pic>
      <p:sp>
        <p:nvSpPr>
          <p:cNvPr id="15" name="ZoneTexte 14">
            <a:extLst>
              <a:ext uri="{FF2B5EF4-FFF2-40B4-BE49-F238E27FC236}">
                <a16:creationId xmlns:a16="http://schemas.microsoft.com/office/drawing/2014/main" id="{5B722530-01CF-FD25-85FB-2736694FA2D4}"/>
              </a:ext>
            </a:extLst>
          </p:cNvPr>
          <p:cNvSpPr txBox="1"/>
          <p:nvPr/>
        </p:nvSpPr>
        <p:spPr>
          <a:xfrm>
            <a:off x="8053618" y="3528611"/>
            <a:ext cx="2454518" cy="369332"/>
          </a:xfrm>
          <a:prstGeom prst="rect">
            <a:avLst/>
          </a:prstGeom>
          <a:noFill/>
        </p:spPr>
        <p:txBody>
          <a:bodyPr wrap="none" rtlCol="0">
            <a:spAutoFit/>
          </a:bodyPr>
          <a:lstStyle/>
          <a:p>
            <a:r>
              <a:rPr lang="en-GB" dirty="0"/>
              <a:t>Uses </a:t>
            </a:r>
            <a:r>
              <a:rPr lang="en-GB" b="0" noProof="0" dirty="0"/>
              <a:t>Bitcoin Core client</a:t>
            </a:r>
            <a:endParaRPr lang="en-GB" dirty="0"/>
          </a:p>
        </p:txBody>
      </p:sp>
      <p:sp>
        <p:nvSpPr>
          <p:cNvPr id="16" name="ZoneTexte 15">
            <a:extLst>
              <a:ext uri="{FF2B5EF4-FFF2-40B4-BE49-F238E27FC236}">
                <a16:creationId xmlns:a16="http://schemas.microsoft.com/office/drawing/2014/main" id="{97DEC6C2-8250-823C-8862-EA47C4F5213C}"/>
              </a:ext>
            </a:extLst>
          </p:cNvPr>
          <p:cNvSpPr txBox="1"/>
          <p:nvPr/>
        </p:nvSpPr>
        <p:spPr>
          <a:xfrm>
            <a:off x="6944400" y="4477448"/>
            <a:ext cx="4984057" cy="400110"/>
          </a:xfrm>
          <a:prstGeom prst="rect">
            <a:avLst/>
          </a:prstGeom>
          <a:noFill/>
        </p:spPr>
        <p:txBody>
          <a:bodyPr wrap="none" rtlCol="0">
            <a:spAutoFit/>
          </a:bodyPr>
          <a:lstStyle/>
          <a:p>
            <a:r>
              <a:rPr lang="en-GB" sz="2000" dirty="0"/>
              <a:t>Many different clients available for Ethereum</a:t>
            </a:r>
          </a:p>
        </p:txBody>
      </p:sp>
      <p:pic>
        <p:nvPicPr>
          <p:cNvPr id="1034" name="Picture 10" descr="Download Ethereum Logo in SVG Vector or PNG File Format - Logo.wine">
            <a:extLst>
              <a:ext uri="{FF2B5EF4-FFF2-40B4-BE49-F238E27FC236}">
                <a16:creationId xmlns:a16="http://schemas.microsoft.com/office/drawing/2014/main" id="{0076380C-B6C3-F89A-0F4A-2CFF293297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4832" y="4016845"/>
            <a:ext cx="2036081" cy="1357387"/>
          </a:xfrm>
          <a:prstGeom prst="rect">
            <a:avLst/>
          </a:prstGeom>
          <a:noFill/>
          <a:extLst>
            <a:ext uri="{909E8E84-426E-40DD-AFC4-6F175D3DCCD1}">
              <a14:hiddenFill xmlns:a14="http://schemas.microsoft.com/office/drawing/2010/main">
                <a:solidFill>
                  <a:srgbClr val="FFFFFF"/>
                </a:solidFill>
              </a14:hiddenFill>
            </a:ext>
          </a:extLst>
        </p:spPr>
      </p:pic>
      <p:sp>
        <p:nvSpPr>
          <p:cNvPr id="18" name="ZoneTexte 17">
            <a:extLst>
              <a:ext uri="{FF2B5EF4-FFF2-40B4-BE49-F238E27FC236}">
                <a16:creationId xmlns:a16="http://schemas.microsoft.com/office/drawing/2014/main" id="{F2D1C114-7B57-152B-E6F4-0216A1246302}"/>
              </a:ext>
            </a:extLst>
          </p:cNvPr>
          <p:cNvSpPr txBox="1"/>
          <p:nvPr/>
        </p:nvSpPr>
        <p:spPr>
          <a:xfrm>
            <a:off x="8401529" y="4811025"/>
            <a:ext cx="2069797" cy="369332"/>
          </a:xfrm>
          <a:prstGeom prst="rect">
            <a:avLst/>
          </a:prstGeom>
          <a:noFill/>
        </p:spPr>
        <p:txBody>
          <a:bodyPr wrap="none" rtlCol="0">
            <a:spAutoFit/>
          </a:bodyPr>
          <a:lstStyle/>
          <a:p>
            <a:r>
              <a:rPr lang="en-GB" dirty="0"/>
              <a:t>± 7500 active nodes</a:t>
            </a:r>
          </a:p>
        </p:txBody>
      </p:sp>
    </p:spTree>
    <p:extLst>
      <p:ext uri="{BB962C8B-B14F-4D97-AF65-F5344CB8AC3E}">
        <p14:creationId xmlns:p14="http://schemas.microsoft.com/office/powerpoint/2010/main" val="1755449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2D7F27-8031-BA19-5C43-FCE793E541A3}"/>
              </a:ext>
            </a:extLst>
          </p:cNvPr>
          <p:cNvSpPr>
            <a:spLocks noGrp="1"/>
          </p:cNvSpPr>
          <p:nvPr>
            <p:ph type="title"/>
          </p:nvPr>
        </p:nvSpPr>
        <p:spPr/>
        <p:txBody>
          <a:bodyPr/>
          <a:lstStyle/>
          <a:p>
            <a:r>
              <a:rPr lang="en-GB" dirty="0"/>
              <a:t>How to spend and receive crypto ?</a:t>
            </a:r>
          </a:p>
        </p:txBody>
      </p:sp>
      <p:sp>
        <p:nvSpPr>
          <p:cNvPr id="4" name="ZoneTexte 3">
            <a:extLst>
              <a:ext uri="{FF2B5EF4-FFF2-40B4-BE49-F238E27FC236}">
                <a16:creationId xmlns:a16="http://schemas.microsoft.com/office/drawing/2014/main" id="{87A35519-3EE8-2616-B728-A6590B846FC6}"/>
              </a:ext>
            </a:extLst>
          </p:cNvPr>
          <p:cNvSpPr txBox="1"/>
          <p:nvPr/>
        </p:nvSpPr>
        <p:spPr>
          <a:xfrm>
            <a:off x="549538" y="1588887"/>
            <a:ext cx="2840842" cy="584775"/>
          </a:xfrm>
          <a:prstGeom prst="rect">
            <a:avLst/>
          </a:prstGeom>
          <a:noFill/>
        </p:spPr>
        <p:txBody>
          <a:bodyPr wrap="none" rtlCol="0">
            <a:spAutoFit/>
          </a:bodyPr>
          <a:lstStyle/>
          <a:p>
            <a:r>
              <a:rPr lang="en-GB" sz="3200" dirty="0">
                <a:solidFill>
                  <a:schemeClr val="accent6">
                    <a:lumMod val="20000"/>
                    <a:lumOff val="80000"/>
                  </a:schemeClr>
                </a:solidFill>
              </a:rPr>
              <a:t>We use a Wallet</a:t>
            </a:r>
          </a:p>
        </p:txBody>
      </p:sp>
      <p:pic>
        <p:nvPicPr>
          <p:cNvPr id="5" name="Image 4">
            <a:extLst>
              <a:ext uri="{FF2B5EF4-FFF2-40B4-BE49-F238E27FC236}">
                <a16:creationId xmlns:a16="http://schemas.microsoft.com/office/drawing/2014/main" id="{5D31E644-4422-D231-B887-70EA3131D3AA}"/>
              </a:ext>
            </a:extLst>
          </p:cNvPr>
          <p:cNvPicPr>
            <a:picLocks noChangeAspect="1"/>
          </p:cNvPicPr>
          <p:nvPr/>
        </p:nvPicPr>
        <p:blipFill>
          <a:blip r:embed="rId3"/>
          <a:stretch>
            <a:fillRect/>
          </a:stretch>
        </p:blipFill>
        <p:spPr>
          <a:xfrm>
            <a:off x="3493642" y="1350307"/>
            <a:ext cx="797770" cy="797770"/>
          </a:xfrm>
          <a:prstGeom prst="rect">
            <a:avLst/>
          </a:prstGeom>
        </p:spPr>
      </p:pic>
      <p:sp>
        <p:nvSpPr>
          <p:cNvPr id="7" name="ZoneTexte 6">
            <a:extLst>
              <a:ext uri="{FF2B5EF4-FFF2-40B4-BE49-F238E27FC236}">
                <a16:creationId xmlns:a16="http://schemas.microsoft.com/office/drawing/2014/main" id="{3993FF29-43B0-EA54-1302-765D3773DC10}"/>
              </a:ext>
            </a:extLst>
          </p:cNvPr>
          <p:cNvSpPr txBox="1"/>
          <p:nvPr/>
        </p:nvSpPr>
        <p:spPr>
          <a:xfrm>
            <a:off x="549538" y="2238940"/>
            <a:ext cx="5070619" cy="369332"/>
          </a:xfrm>
          <a:prstGeom prst="rect">
            <a:avLst/>
          </a:prstGeom>
          <a:noFill/>
        </p:spPr>
        <p:txBody>
          <a:bodyPr wrap="none" rtlCol="0">
            <a:spAutoFit/>
          </a:bodyPr>
          <a:lstStyle/>
          <a:p>
            <a:r>
              <a:rPr lang="en-GB" dirty="0"/>
              <a:t>pair of two numbers, a </a:t>
            </a:r>
            <a:r>
              <a:rPr lang="en-GB" dirty="0">
                <a:solidFill>
                  <a:schemeClr val="accent1">
                    <a:lumMod val="60000"/>
                    <a:lumOff val="40000"/>
                  </a:schemeClr>
                </a:solidFill>
              </a:rPr>
              <a:t>public key </a:t>
            </a:r>
            <a:r>
              <a:rPr lang="en-GB" dirty="0"/>
              <a:t>and a </a:t>
            </a:r>
            <a:r>
              <a:rPr lang="en-GB" dirty="0">
                <a:solidFill>
                  <a:schemeClr val="bg2">
                    <a:lumMod val="25000"/>
                    <a:lumOff val="75000"/>
                  </a:schemeClr>
                </a:solidFill>
              </a:rPr>
              <a:t>private key</a:t>
            </a:r>
          </a:p>
        </p:txBody>
      </p:sp>
      <p:pic>
        <p:nvPicPr>
          <p:cNvPr id="9" name="Image 8">
            <a:extLst>
              <a:ext uri="{FF2B5EF4-FFF2-40B4-BE49-F238E27FC236}">
                <a16:creationId xmlns:a16="http://schemas.microsoft.com/office/drawing/2014/main" id="{A348CC00-23B3-1281-8DE8-1942FEAD91AF}"/>
              </a:ext>
            </a:extLst>
          </p:cNvPr>
          <p:cNvPicPr>
            <a:picLocks noChangeAspect="1"/>
          </p:cNvPicPr>
          <p:nvPr/>
        </p:nvPicPr>
        <p:blipFill>
          <a:blip r:embed="rId4"/>
          <a:stretch>
            <a:fillRect/>
          </a:stretch>
        </p:blipFill>
        <p:spPr>
          <a:xfrm>
            <a:off x="7900589" y="1972940"/>
            <a:ext cx="3914904" cy="3914904"/>
          </a:xfrm>
          <a:prstGeom prst="rect">
            <a:avLst/>
          </a:prstGeom>
        </p:spPr>
      </p:pic>
      <p:sp>
        <p:nvSpPr>
          <p:cNvPr id="10" name="ZoneTexte 9">
            <a:extLst>
              <a:ext uri="{FF2B5EF4-FFF2-40B4-BE49-F238E27FC236}">
                <a16:creationId xmlns:a16="http://schemas.microsoft.com/office/drawing/2014/main" id="{7ED455D0-48E5-1F63-26B3-6B770A0720B0}"/>
              </a:ext>
            </a:extLst>
          </p:cNvPr>
          <p:cNvSpPr txBox="1"/>
          <p:nvPr/>
        </p:nvSpPr>
        <p:spPr>
          <a:xfrm>
            <a:off x="549538" y="2782669"/>
            <a:ext cx="6377067" cy="923330"/>
          </a:xfrm>
          <a:prstGeom prst="rect">
            <a:avLst/>
          </a:prstGeom>
          <a:noFill/>
        </p:spPr>
        <p:txBody>
          <a:bodyPr wrap="none" rtlCol="0">
            <a:spAutoFit/>
          </a:bodyPr>
          <a:lstStyle/>
          <a:p>
            <a:r>
              <a:rPr lang="en-GB" b="1" u="sng" dirty="0">
                <a:solidFill>
                  <a:schemeClr val="accent4">
                    <a:lumMod val="60000"/>
                    <a:lumOff val="40000"/>
                  </a:schemeClr>
                </a:solidFill>
              </a:rPr>
              <a:t>Private key </a:t>
            </a:r>
            <a:r>
              <a:rPr lang="en-GB" u="sng" dirty="0">
                <a:solidFill>
                  <a:schemeClr val="accent4">
                    <a:lumMod val="60000"/>
                    <a:lumOff val="40000"/>
                  </a:schemeClr>
                </a:solidFill>
              </a:rPr>
              <a:t>:</a:t>
            </a:r>
          </a:p>
          <a:p>
            <a:r>
              <a:rPr lang="en-GB" dirty="0">
                <a:solidFill>
                  <a:schemeClr val="accent1">
                    <a:lumMod val="40000"/>
                    <a:lumOff val="60000"/>
                  </a:schemeClr>
                </a:solidFill>
              </a:rPr>
              <a:t>Secret number that allows users to spend or transfer</a:t>
            </a:r>
          </a:p>
          <a:p>
            <a:r>
              <a:rPr lang="en-GB" dirty="0">
                <a:solidFill>
                  <a:schemeClr val="accent1">
                    <a:lumMod val="40000"/>
                    <a:lumOff val="60000"/>
                  </a:schemeClr>
                </a:solidFill>
              </a:rPr>
              <a:t>cryptocurrency from their wallet, allows you to sign transactions</a:t>
            </a:r>
          </a:p>
        </p:txBody>
      </p:sp>
      <p:sp>
        <p:nvSpPr>
          <p:cNvPr id="11" name="ZoneTexte 10">
            <a:extLst>
              <a:ext uri="{FF2B5EF4-FFF2-40B4-BE49-F238E27FC236}">
                <a16:creationId xmlns:a16="http://schemas.microsoft.com/office/drawing/2014/main" id="{3CFD8700-2A29-07E2-D71F-840F371FB81B}"/>
              </a:ext>
            </a:extLst>
          </p:cNvPr>
          <p:cNvSpPr txBox="1"/>
          <p:nvPr/>
        </p:nvSpPr>
        <p:spPr>
          <a:xfrm>
            <a:off x="549537" y="3705999"/>
            <a:ext cx="7244291" cy="923330"/>
          </a:xfrm>
          <a:prstGeom prst="rect">
            <a:avLst/>
          </a:prstGeom>
          <a:noFill/>
        </p:spPr>
        <p:txBody>
          <a:bodyPr wrap="none" rtlCol="0">
            <a:spAutoFit/>
          </a:bodyPr>
          <a:lstStyle/>
          <a:p>
            <a:r>
              <a:rPr lang="en-GB" b="1" u="sng" dirty="0">
                <a:solidFill>
                  <a:schemeClr val="accent4">
                    <a:lumMod val="60000"/>
                    <a:lumOff val="40000"/>
                  </a:schemeClr>
                </a:solidFill>
              </a:rPr>
              <a:t>Public key </a:t>
            </a:r>
            <a:r>
              <a:rPr lang="en-GB" u="sng" dirty="0">
                <a:solidFill>
                  <a:schemeClr val="accent4">
                    <a:lumMod val="60000"/>
                    <a:lumOff val="40000"/>
                  </a:schemeClr>
                </a:solidFill>
              </a:rPr>
              <a:t>:</a:t>
            </a:r>
          </a:p>
          <a:p>
            <a:r>
              <a:rPr lang="en-GB" dirty="0">
                <a:solidFill>
                  <a:schemeClr val="accent1">
                    <a:lumMod val="40000"/>
                    <a:lumOff val="60000"/>
                  </a:schemeClr>
                </a:solidFill>
              </a:rPr>
              <a:t>create a digital signature that verifies ownership of the funds in the wallet</a:t>
            </a:r>
          </a:p>
          <a:p>
            <a:r>
              <a:rPr lang="en-GB" dirty="0">
                <a:solidFill>
                  <a:schemeClr val="accent1">
                    <a:lumMod val="40000"/>
                    <a:lumOff val="60000"/>
                  </a:schemeClr>
                </a:solidFill>
              </a:rPr>
              <a:t>And permits to sign transactions </a:t>
            </a:r>
          </a:p>
        </p:txBody>
      </p:sp>
      <p:sp>
        <p:nvSpPr>
          <p:cNvPr id="14" name="ZoneTexte 13">
            <a:extLst>
              <a:ext uri="{FF2B5EF4-FFF2-40B4-BE49-F238E27FC236}">
                <a16:creationId xmlns:a16="http://schemas.microsoft.com/office/drawing/2014/main" id="{0FDE4C3E-33F9-7E06-F67D-E5A7EAE91B13}"/>
              </a:ext>
            </a:extLst>
          </p:cNvPr>
          <p:cNvSpPr txBox="1"/>
          <p:nvPr/>
        </p:nvSpPr>
        <p:spPr>
          <a:xfrm>
            <a:off x="268079" y="6296925"/>
            <a:ext cx="3225563" cy="369332"/>
          </a:xfrm>
          <a:prstGeom prst="rect">
            <a:avLst/>
          </a:prstGeom>
          <a:noFill/>
        </p:spPr>
        <p:txBody>
          <a:bodyPr wrap="none" rtlCol="0">
            <a:spAutoFit/>
          </a:bodyPr>
          <a:lstStyle/>
          <a:p>
            <a:r>
              <a:rPr lang="en-GB" b="1" i="1" dirty="0">
                <a:solidFill>
                  <a:srgbClr val="FF0000"/>
                </a:solidFill>
              </a:rPr>
              <a:t>/!\ Keep your private key safe !</a:t>
            </a:r>
          </a:p>
        </p:txBody>
      </p:sp>
      <p:sp>
        <p:nvSpPr>
          <p:cNvPr id="15" name="ZoneTexte 14">
            <a:extLst>
              <a:ext uri="{FF2B5EF4-FFF2-40B4-BE49-F238E27FC236}">
                <a16:creationId xmlns:a16="http://schemas.microsoft.com/office/drawing/2014/main" id="{282A5377-6C36-5CD9-4FB3-97CD11FEAF74}"/>
              </a:ext>
            </a:extLst>
          </p:cNvPr>
          <p:cNvSpPr txBox="1"/>
          <p:nvPr/>
        </p:nvSpPr>
        <p:spPr>
          <a:xfrm>
            <a:off x="3493642" y="6296925"/>
            <a:ext cx="6643165" cy="369332"/>
          </a:xfrm>
          <a:prstGeom prst="rect">
            <a:avLst/>
          </a:prstGeom>
          <a:noFill/>
        </p:spPr>
        <p:txBody>
          <a:bodyPr wrap="none" rtlCol="0">
            <a:spAutoFit/>
          </a:bodyPr>
          <a:lstStyle/>
          <a:p>
            <a:r>
              <a:rPr lang="en-GB" b="1" i="1" dirty="0">
                <a:solidFill>
                  <a:schemeClr val="bg1">
                    <a:lumMod val="50000"/>
                    <a:lumOff val="50000"/>
                  </a:schemeClr>
                </a:solidFill>
              </a:rPr>
              <a:t>If someone has your private key, he has control over your funds…</a:t>
            </a:r>
          </a:p>
        </p:txBody>
      </p:sp>
    </p:spTree>
    <p:extLst>
      <p:ext uri="{BB962C8B-B14F-4D97-AF65-F5344CB8AC3E}">
        <p14:creationId xmlns:p14="http://schemas.microsoft.com/office/powerpoint/2010/main" val="3398065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63D6F78-99F9-F9DC-97A1-FCA282B653A0}"/>
              </a:ext>
            </a:extLst>
          </p:cNvPr>
          <p:cNvSpPr>
            <a:spLocks noGrp="1"/>
          </p:cNvSpPr>
          <p:nvPr>
            <p:ph type="title"/>
          </p:nvPr>
        </p:nvSpPr>
        <p:spPr>
          <a:xfrm>
            <a:off x="550862" y="549275"/>
            <a:ext cx="5158562" cy="800023"/>
          </a:xfrm>
        </p:spPr>
        <p:txBody>
          <a:bodyPr/>
          <a:lstStyle/>
          <a:p>
            <a:r>
              <a:rPr lang="en-GB" dirty="0"/>
              <a:t>What is Ethereum ?</a:t>
            </a:r>
          </a:p>
        </p:txBody>
      </p:sp>
      <p:sp>
        <p:nvSpPr>
          <p:cNvPr id="5" name="ZoneTexte 4">
            <a:extLst>
              <a:ext uri="{FF2B5EF4-FFF2-40B4-BE49-F238E27FC236}">
                <a16:creationId xmlns:a16="http://schemas.microsoft.com/office/drawing/2014/main" id="{C574EBC2-E6AA-28FA-D09B-F791762F8546}"/>
              </a:ext>
            </a:extLst>
          </p:cNvPr>
          <p:cNvSpPr txBox="1"/>
          <p:nvPr/>
        </p:nvSpPr>
        <p:spPr>
          <a:xfrm>
            <a:off x="550862" y="1571651"/>
            <a:ext cx="7508787" cy="369332"/>
          </a:xfrm>
          <a:prstGeom prst="rect">
            <a:avLst/>
          </a:prstGeom>
          <a:noFill/>
        </p:spPr>
        <p:txBody>
          <a:bodyPr wrap="none" rtlCol="0">
            <a:spAutoFit/>
          </a:bodyPr>
          <a:lstStyle/>
          <a:p>
            <a:r>
              <a:rPr lang="en-GB" dirty="0"/>
              <a:t>Blockchain / Global and open-source platform for decentralized applications</a:t>
            </a:r>
          </a:p>
        </p:txBody>
      </p:sp>
      <p:sp>
        <p:nvSpPr>
          <p:cNvPr id="7" name="ZoneTexte 6">
            <a:extLst>
              <a:ext uri="{FF2B5EF4-FFF2-40B4-BE49-F238E27FC236}">
                <a16:creationId xmlns:a16="http://schemas.microsoft.com/office/drawing/2014/main" id="{E62978BB-5A09-670B-10BC-33602F155E80}"/>
              </a:ext>
            </a:extLst>
          </p:cNvPr>
          <p:cNvSpPr txBox="1"/>
          <p:nvPr/>
        </p:nvSpPr>
        <p:spPr>
          <a:xfrm>
            <a:off x="550862" y="2228671"/>
            <a:ext cx="4677884" cy="1200329"/>
          </a:xfrm>
          <a:prstGeom prst="rect">
            <a:avLst/>
          </a:prstGeom>
          <a:noFill/>
        </p:spPr>
        <p:txBody>
          <a:bodyPr wrap="none" rtlCol="0">
            <a:spAutoFit/>
          </a:bodyPr>
          <a:lstStyle/>
          <a:p>
            <a:pPr marL="285750" indent="-285750">
              <a:buFontTx/>
              <a:buChar char="-"/>
            </a:pPr>
            <a:r>
              <a:rPr lang="en-GB" dirty="0"/>
              <a:t>Make digital currency transfers (as Bitcoin)</a:t>
            </a:r>
          </a:p>
          <a:p>
            <a:pPr marL="285750" indent="-285750">
              <a:buFontTx/>
              <a:buChar char="-"/>
            </a:pPr>
            <a:r>
              <a:rPr lang="en-GB" dirty="0"/>
              <a:t>But more flexible</a:t>
            </a:r>
          </a:p>
          <a:p>
            <a:pPr marL="285750" indent="-285750">
              <a:buFontTx/>
              <a:buChar char="-"/>
            </a:pPr>
            <a:r>
              <a:rPr lang="en-GB" dirty="0"/>
              <a:t>Deploy your own code via </a:t>
            </a:r>
            <a:r>
              <a:rPr lang="en-GB" b="1" i="1" dirty="0"/>
              <a:t>Smart Contracts</a:t>
            </a:r>
          </a:p>
          <a:p>
            <a:pPr marL="285750" indent="-285750">
              <a:buFontTx/>
              <a:buChar char="-"/>
            </a:pPr>
            <a:r>
              <a:rPr lang="en-GB" dirty="0"/>
              <a:t>Interact with applications created by others</a:t>
            </a:r>
          </a:p>
        </p:txBody>
      </p:sp>
      <p:sp>
        <p:nvSpPr>
          <p:cNvPr id="8" name="ZoneTexte 7">
            <a:extLst>
              <a:ext uri="{FF2B5EF4-FFF2-40B4-BE49-F238E27FC236}">
                <a16:creationId xmlns:a16="http://schemas.microsoft.com/office/drawing/2014/main" id="{3F595170-33B9-1C6C-F7E9-975A16E1233F}"/>
              </a:ext>
            </a:extLst>
          </p:cNvPr>
          <p:cNvSpPr txBox="1"/>
          <p:nvPr/>
        </p:nvSpPr>
        <p:spPr>
          <a:xfrm>
            <a:off x="9132114" y="2932955"/>
            <a:ext cx="2509024" cy="523220"/>
          </a:xfrm>
          <a:prstGeom prst="rect">
            <a:avLst/>
          </a:prstGeom>
          <a:noFill/>
        </p:spPr>
        <p:txBody>
          <a:bodyPr wrap="square" rtlCol="0">
            <a:spAutoFit/>
          </a:bodyPr>
          <a:lstStyle/>
          <a:p>
            <a:pPr algn="ctr"/>
            <a:r>
              <a:rPr lang="en-GB" sz="1400" dirty="0"/>
              <a:t>Designed</a:t>
            </a:r>
            <a:r>
              <a:rPr lang="en-GB" sz="1400" noProof="0" dirty="0"/>
              <a:t> and imagined in 2013 by </a:t>
            </a:r>
            <a:r>
              <a:rPr lang="en-GB" sz="1400" noProof="0" dirty="0" err="1"/>
              <a:t>Vitalik</a:t>
            </a:r>
            <a:r>
              <a:rPr lang="en-GB" sz="1400" noProof="0" dirty="0"/>
              <a:t> </a:t>
            </a:r>
            <a:r>
              <a:rPr lang="en-GB" sz="1400" noProof="0" dirty="0" err="1"/>
              <a:t>Buterin</a:t>
            </a:r>
            <a:endParaRPr lang="en-GB" sz="1400" dirty="0"/>
          </a:p>
        </p:txBody>
      </p:sp>
      <p:pic>
        <p:nvPicPr>
          <p:cNvPr id="2050" name="Picture 2" descr="Vitálik Buterin - Wikipedia, la enciclopedia libre">
            <a:extLst>
              <a:ext uri="{FF2B5EF4-FFF2-40B4-BE49-F238E27FC236}">
                <a16:creationId xmlns:a16="http://schemas.microsoft.com/office/drawing/2014/main" id="{701E24C2-3EFB-701B-0278-BD9A4715D1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1633" y="288352"/>
            <a:ext cx="2329985" cy="2600241"/>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a:extLst>
              <a:ext uri="{FF2B5EF4-FFF2-40B4-BE49-F238E27FC236}">
                <a16:creationId xmlns:a16="http://schemas.microsoft.com/office/drawing/2014/main" id="{BD35DF38-5AB9-4AD9-8FD4-6D64E36B6840}"/>
              </a:ext>
            </a:extLst>
          </p:cNvPr>
          <p:cNvSpPr txBox="1"/>
          <p:nvPr/>
        </p:nvSpPr>
        <p:spPr>
          <a:xfrm>
            <a:off x="547512" y="3788294"/>
            <a:ext cx="3164649" cy="523220"/>
          </a:xfrm>
          <a:prstGeom prst="rect">
            <a:avLst/>
          </a:prstGeom>
          <a:noFill/>
        </p:spPr>
        <p:txBody>
          <a:bodyPr wrap="none" rtlCol="0">
            <a:spAutoFit/>
          </a:bodyPr>
          <a:lstStyle/>
          <a:p>
            <a:r>
              <a:rPr lang="en-GB" sz="2800" i="1" dirty="0"/>
              <a:t>Ether  == Ethereum ?</a:t>
            </a:r>
          </a:p>
        </p:txBody>
      </p:sp>
      <p:sp>
        <p:nvSpPr>
          <p:cNvPr id="10" name="ZoneTexte 9">
            <a:extLst>
              <a:ext uri="{FF2B5EF4-FFF2-40B4-BE49-F238E27FC236}">
                <a16:creationId xmlns:a16="http://schemas.microsoft.com/office/drawing/2014/main" id="{F6205265-1F6B-003B-36F5-5F6F2FB3D694}"/>
              </a:ext>
            </a:extLst>
          </p:cNvPr>
          <p:cNvSpPr txBox="1"/>
          <p:nvPr/>
        </p:nvSpPr>
        <p:spPr>
          <a:xfrm>
            <a:off x="547512" y="4379979"/>
            <a:ext cx="3462807" cy="461665"/>
          </a:xfrm>
          <a:prstGeom prst="rect">
            <a:avLst/>
          </a:prstGeom>
          <a:noFill/>
        </p:spPr>
        <p:txBody>
          <a:bodyPr wrap="none" rtlCol="0">
            <a:spAutoFit/>
          </a:bodyPr>
          <a:lstStyle/>
          <a:p>
            <a:r>
              <a:rPr lang="en-GB" sz="2400" dirty="0">
                <a:solidFill>
                  <a:schemeClr val="accent6">
                    <a:lumMod val="60000"/>
                    <a:lumOff val="40000"/>
                  </a:schemeClr>
                </a:solidFill>
              </a:rPr>
              <a:t>Ether </a:t>
            </a:r>
            <a:r>
              <a:rPr lang="en-GB" sz="2400" dirty="0">
                <a:solidFill>
                  <a:schemeClr val="bg1">
                    <a:lumMod val="50000"/>
                    <a:lumOff val="50000"/>
                  </a:schemeClr>
                </a:solidFill>
              </a:rPr>
              <a:t>(ETH)</a:t>
            </a:r>
            <a:r>
              <a:rPr lang="en-GB" sz="2400" dirty="0">
                <a:solidFill>
                  <a:schemeClr val="accent6">
                    <a:lumMod val="40000"/>
                    <a:lumOff val="60000"/>
                  </a:schemeClr>
                </a:solidFill>
                <a:sym typeface="Wingdings" pitchFamily="2" charset="2"/>
              </a:rPr>
              <a:t>:</a:t>
            </a:r>
            <a:r>
              <a:rPr lang="en-GB" sz="2400" dirty="0">
                <a:solidFill>
                  <a:schemeClr val="bg1">
                    <a:lumMod val="50000"/>
                    <a:lumOff val="50000"/>
                  </a:schemeClr>
                </a:solidFill>
                <a:sym typeface="Wingdings" pitchFamily="2" charset="2"/>
              </a:rPr>
              <a:t> </a:t>
            </a:r>
            <a:r>
              <a:rPr lang="en-GB" sz="2400" noProof="0" dirty="0"/>
              <a:t>the currency </a:t>
            </a:r>
            <a:endParaRPr lang="en-GB" sz="2400" dirty="0"/>
          </a:p>
        </p:txBody>
      </p:sp>
      <p:sp>
        <p:nvSpPr>
          <p:cNvPr id="11" name="ZoneTexte 10">
            <a:extLst>
              <a:ext uri="{FF2B5EF4-FFF2-40B4-BE49-F238E27FC236}">
                <a16:creationId xmlns:a16="http://schemas.microsoft.com/office/drawing/2014/main" id="{AC7FCE6D-C2FB-ECA8-0DCA-BFFC7F9BB658}"/>
              </a:ext>
            </a:extLst>
          </p:cNvPr>
          <p:cNvSpPr txBox="1"/>
          <p:nvPr/>
        </p:nvSpPr>
        <p:spPr>
          <a:xfrm>
            <a:off x="547511" y="4841644"/>
            <a:ext cx="3834704" cy="461665"/>
          </a:xfrm>
          <a:prstGeom prst="rect">
            <a:avLst/>
          </a:prstGeom>
          <a:noFill/>
        </p:spPr>
        <p:txBody>
          <a:bodyPr wrap="none" rtlCol="0">
            <a:spAutoFit/>
          </a:bodyPr>
          <a:lstStyle/>
          <a:p>
            <a:r>
              <a:rPr lang="en-GB" sz="2400" dirty="0">
                <a:solidFill>
                  <a:schemeClr val="accent6">
                    <a:lumMod val="60000"/>
                    <a:lumOff val="40000"/>
                  </a:schemeClr>
                </a:solidFill>
              </a:rPr>
              <a:t>Ethereum: </a:t>
            </a:r>
            <a:r>
              <a:rPr lang="en-GB" sz="2400" dirty="0"/>
              <a:t>the network itself</a:t>
            </a:r>
          </a:p>
        </p:txBody>
      </p:sp>
      <p:sp>
        <p:nvSpPr>
          <p:cNvPr id="12" name="ZoneTexte 11">
            <a:extLst>
              <a:ext uri="{FF2B5EF4-FFF2-40B4-BE49-F238E27FC236}">
                <a16:creationId xmlns:a16="http://schemas.microsoft.com/office/drawing/2014/main" id="{86F85322-9742-F2B0-5804-9B1A72357CC7}"/>
              </a:ext>
            </a:extLst>
          </p:cNvPr>
          <p:cNvSpPr txBox="1"/>
          <p:nvPr/>
        </p:nvSpPr>
        <p:spPr>
          <a:xfrm>
            <a:off x="6096000" y="2444114"/>
            <a:ext cx="2521844" cy="769441"/>
          </a:xfrm>
          <a:prstGeom prst="rect">
            <a:avLst/>
          </a:prstGeom>
          <a:noFill/>
        </p:spPr>
        <p:txBody>
          <a:bodyPr wrap="none" rtlCol="0">
            <a:spAutoFit/>
          </a:bodyPr>
          <a:lstStyle/>
          <a:p>
            <a:pPr algn="ctr"/>
            <a:r>
              <a:rPr lang="en-GB" dirty="0"/>
              <a:t>Uses the </a:t>
            </a:r>
            <a:r>
              <a:rPr lang="en-GB" sz="2800" b="1" i="1" dirty="0"/>
              <a:t>EVM</a:t>
            </a:r>
          </a:p>
          <a:p>
            <a:pPr algn="ctr"/>
            <a:r>
              <a:rPr lang="en-GB" sz="1600" dirty="0"/>
              <a:t>(Ethereum Virtual Machine)</a:t>
            </a:r>
          </a:p>
        </p:txBody>
      </p:sp>
      <p:cxnSp>
        <p:nvCxnSpPr>
          <p:cNvPr id="14" name="Connecteur droit avec flèche 13">
            <a:extLst>
              <a:ext uri="{FF2B5EF4-FFF2-40B4-BE49-F238E27FC236}">
                <a16:creationId xmlns:a16="http://schemas.microsoft.com/office/drawing/2014/main" id="{0587ABB6-8894-6D6C-887D-8753230066FB}"/>
              </a:ext>
            </a:extLst>
          </p:cNvPr>
          <p:cNvCxnSpPr>
            <a:stCxn id="7" idx="3"/>
            <a:endCxn id="12" idx="1"/>
          </p:cNvCxnSpPr>
          <p:nvPr/>
        </p:nvCxnSpPr>
        <p:spPr>
          <a:xfrm flipV="1">
            <a:off x="5228746" y="2828835"/>
            <a:ext cx="867254" cy="1"/>
          </a:xfrm>
          <a:prstGeom prst="straightConnector1">
            <a:avLst/>
          </a:prstGeom>
          <a:ln w="92075">
            <a:tailEnd type="triangle"/>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3E488AD4-70EE-94BA-247E-E7979E0F62FD}"/>
              </a:ext>
            </a:extLst>
          </p:cNvPr>
          <p:cNvSpPr txBox="1"/>
          <p:nvPr/>
        </p:nvSpPr>
        <p:spPr>
          <a:xfrm>
            <a:off x="5817077" y="3148398"/>
            <a:ext cx="3079689" cy="307777"/>
          </a:xfrm>
          <a:prstGeom prst="rect">
            <a:avLst/>
          </a:prstGeom>
          <a:noFill/>
        </p:spPr>
        <p:txBody>
          <a:bodyPr wrap="none" rtlCol="0">
            <a:spAutoFit/>
          </a:bodyPr>
          <a:lstStyle/>
          <a:p>
            <a:r>
              <a:rPr lang="en-GB" sz="1400" i="1" dirty="0"/>
              <a:t>Execute code stored on the blockchain</a:t>
            </a:r>
          </a:p>
        </p:txBody>
      </p:sp>
      <p:pic>
        <p:nvPicPr>
          <p:cNvPr id="18" name="Image 17">
            <a:extLst>
              <a:ext uri="{FF2B5EF4-FFF2-40B4-BE49-F238E27FC236}">
                <a16:creationId xmlns:a16="http://schemas.microsoft.com/office/drawing/2014/main" id="{662E71FB-54CA-0BAF-072B-598856855622}"/>
              </a:ext>
            </a:extLst>
          </p:cNvPr>
          <p:cNvPicPr>
            <a:picLocks noChangeAspect="1"/>
          </p:cNvPicPr>
          <p:nvPr/>
        </p:nvPicPr>
        <p:blipFill>
          <a:blip r:embed="rId4"/>
          <a:stretch>
            <a:fillRect/>
          </a:stretch>
        </p:blipFill>
        <p:spPr>
          <a:xfrm>
            <a:off x="5163529" y="3592877"/>
            <a:ext cx="4386783" cy="3067053"/>
          </a:xfrm>
          <a:prstGeom prst="rect">
            <a:avLst/>
          </a:prstGeom>
        </p:spPr>
      </p:pic>
      <p:sp>
        <p:nvSpPr>
          <p:cNvPr id="19" name="ZoneTexte 18">
            <a:extLst>
              <a:ext uri="{FF2B5EF4-FFF2-40B4-BE49-F238E27FC236}">
                <a16:creationId xmlns:a16="http://schemas.microsoft.com/office/drawing/2014/main" id="{51588CBD-34A8-CFBC-7AF9-4742B2EF481F}"/>
              </a:ext>
            </a:extLst>
          </p:cNvPr>
          <p:cNvSpPr txBox="1"/>
          <p:nvPr/>
        </p:nvSpPr>
        <p:spPr>
          <a:xfrm>
            <a:off x="0" y="6506041"/>
            <a:ext cx="3493264" cy="307777"/>
          </a:xfrm>
          <a:prstGeom prst="rect">
            <a:avLst/>
          </a:prstGeom>
          <a:noFill/>
        </p:spPr>
        <p:txBody>
          <a:bodyPr wrap="none" rtlCol="0">
            <a:spAutoFit/>
          </a:bodyPr>
          <a:lstStyle/>
          <a:p>
            <a:r>
              <a:rPr lang="en-GB" sz="1400" dirty="0"/>
              <a:t>(lots of useful explanations in ’note’ section)</a:t>
            </a:r>
          </a:p>
        </p:txBody>
      </p:sp>
    </p:spTree>
    <p:extLst>
      <p:ext uri="{BB962C8B-B14F-4D97-AF65-F5344CB8AC3E}">
        <p14:creationId xmlns:p14="http://schemas.microsoft.com/office/powerpoint/2010/main" val="505926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A60AE2-0634-4FFC-6931-1FE21CEC163F}"/>
              </a:ext>
            </a:extLst>
          </p:cNvPr>
          <p:cNvSpPr>
            <a:spLocks noGrp="1"/>
          </p:cNvSpPr>
          <p:nvPr>
            <p:ph type="title"/>
          </p:nvPr>
        </p:nvSpPr>
        <p:spPr>
          <a:xfrm>
            <a:off x="550862" y="549275"/>
            <a:ext cx="11091600" cy="761732"/>
          </a:xfrm>
        </p:spPr>
        <p:txBody>
          <a:bodyPr/>
          <a:lstStyle/>
          <a:p>
            <a:r>
              <a:rPr lang="en-GB" dirty="0"/>
              <a:t>Transactions on Ethereum</a:t>
            </a:r>
          </a:p>
        </p:txBody>
      </p:sp>
      <p:sp>
        <p:nvSpPr>
          <p:cNvPr id="5" name="ZoneTexte 4">
            <a:extLst>
              <a:ext uri="{FF2B5EF4-FFF2-40B4-BE49-F238E27FC236}">
                <a16:creationId xmlns:a16="http://schemas.microsoft.com/office/drawing/2014/main" id="{F0FC68B6-FC63-D7B4-92C0-A67C04B27F7C}"/>
              </a:ext>
            </a:extLst>
          </p:cNvPr>
          <p:cNvSpPr txBox="1"/>
          <p:nvPr/>
        </p:nvSpPr>
        <p:spPr>
          <a:xfrm>
            <a:off x="550862" y="1418288"/>
            <a:ext cx="10599376" cy="369332"/>
          </a:xfrm>
          <a:prstGeom prst="rect">
            <a:avLst/>
          </a:prstGeom>
          <a:noFill/>
        </p:spPr>
        <p:txBody>
          <a:bodyPr wrap="none" rtlCol="0">
            <a:spAutoFit/>
          </a:bodyPr>
          <a:lstStyle/>
          <a:p>
            <a:r>
              <a:rPr lang="en-GB" b="1" i="1" u="sng" dirty="0">
                <a:solidFill>
                  <a:schemeClr val="accent1">
                    <a:lumMod val="60000"/>
                    <a:lumOff val="40000"/>
                  </a:schemeClr>
                </a:solidFill>
              </a:rPr>
              <a:t>Transaction</a:t>
            </a:r>
            <a:r>
              <a:rPr lang="en-GB" dirty="0"/>
              <a:t>: </a:t>
            </a:r>
            <a:r>
              <a:rPr lang="en-GB" sz="1400" dirty="0"/>
              <a:t>signed data packet that contains a defined number of properties to be sent from one account to another on the Blockchain</a:t>
            </a:r>
          </a:p>
        </p:txBody>
      </p:sp>
      <p:sp>
        <p:nvSpPr>
          <p:cNvPr id="7" name="ZoneTexte 6">
            <a:extLst>
              <a:ext uri="{FF2B5EF4-FFF2-40B4-BE49-F238E27FC236}">
                <a16:creationId xmlns:a16="http://schemas.microsoft.com/office/drawing/2014/main" id="{A54E18E0-6996-8989-A286-03C350CF9B4A}"/>
              </a:ext>
            </a:extLst>
          </p:cNvPr>
          <p:cNvSpPr txBox="1"/>
          <p:nvPr/>
        </p:nvSpPr>
        <p:spPr>
          <a:xfrm>
            <a:off x="550862" y="2055430"/>
            <a:ext cx="8467383" cy="584775"/>
          </a:xfrm>
          <a:prstGeom prst="rect">
            <a:avLst/>
          </a:prstGeom>
          <a:noFill/>
        </p:spPr>
        <p:txBody>
          <a:bodyPr wrap="none" rtlCol="0">
            <a:spAutoFit/>
          </a:bodyPr>
          <a:lstStyle/>
          <a:p>
            <a:r>
              <a:rPr lang="en-GB" b="1" i="1" u="sng" dirty="0">
                <a:solidFill>
                  <a:schemeClr val="accent1">
                    <a:lumMod val="60000"/>
                    <a:lumOff val="40000"/>
                  </a:schemeClr>
                </a:solidFill>
              </a:rPr>
              <a:t>Internal Transaction</a:t>
            </a:r>
            <a:r>
              <a:rPr lang="en-GB" b="1" i="1" dirty="0">
                <a:solidFill>
                  <a:schemeClr val="accent1">
                    <a:lumMod val="60000"/>
                    <a:lumOff val="40000"/>
                  </a:schemeClr>
                </a:solidFill>
              </a:rPr>
              <a:t> </a:t>
            </a:r>
            <a:r>
              <a:rPr lang="en-GB" sz="1400" b="1" i="1" dirty="0"/>
              <a:t>(messages)</a:t>
            </a:r>
            <a:r>
              <a:rPr lang="en-GB" dirty="0"/>
              <a:t>: </a:t>
            </a:r>
            <a:r>
              <a:rPr lang="en-GB" sz="1400" dirty="0"/>
              <a:t>virtual object that only exists in the Ethereum execution environment.</a:t>
            </a:r>
          </a:p>
          <a:p>
            <a:r>
              <a:rPr lang="en-GB" sz="1400" dirty="0"/>
              <a:t>	Sent by smart contracts or accounts to other smart contracts. Can be assimilated to functions call.</a:t>
            </a:r>
          </a:p>
        </p:txBody>
      </p:sp>
      <p:sp>
        <p:nvSpPr>
          <p:cNvPr id="8" name="ZoneTexte 7">
            <a:extLst>
              <a:ext uri="{FF2B5EF4-FFF2-40B4-BE49-F238E27FC236}">
                <a16:creationId xmlns:a16="http://schemas.microsoft.com/office/drawing/2014/main" id="{297F5C58-C230-BA4B-28A7-07A1948BB3E1}"/>
              </a:ext>
            </a:extLst>
          </p:cNvPr>
          <p:cNvSpPr txBox="1"/>
          <p:nvPr/>
        </p:nvSpPr>
        <p:spPr>
          <a:xfrm>
            <a:off x="550862" y="3028890"/>
            <a:ext cx="1838965" cy="400110"/>
          </a:xfrm>
          <a:prstGeom prst="rect">
            <a:avLst/>
          </a:prstGeom>
          <a:noFill/>
        </p:spPr>
        <p:txBody>
          <a:bodyPr wrap="none" rtlCol="0">
            <a:spAutoFit/>
          </a:bodyPr>
          <a:lstStyle/>
          <a:p>
            <a:r>
              <a:rPr lang="en-GB" sz="2000" u="sng" dirty="0"/>
              <a:t>Their structure:</a:t>
            </a:r>
          </a:p>
        </p:txBody>
      </p:sp>
      <p:sp>
        <p:nvSpPr>
          <p:cNvPr id="9" name="ZoneTexte 8">
            <a:extLst>
              <a:ext uri="{FF2B5EF4-FFF2-40B4-BE49-F238E27FC236}">
                <a16:creationId xmlns:a16="http://schemas.microsoft.com/office/drawing/2014/main" id="{DBA8E72B-D048-6FD0-5E21-6F19DA438136}"/>
              </a:ext>
            </a:extLst>
          </p:cNvPr>
          <p:cNvSpPr txBox="1"/>
          <p:nvPr/>
        </p:nvSpPr>
        <p:spPr>
          <a:xfrm>
            <a:off x="1233908" y="3572219"/>
            <a:ext cx="9222396" cy="2031325"/>
          </a:xfrm>
          <a:prstGeom prst="rect">
            <a:avLst/>
          </a:prstGeom>
          <a:noFill/>
        </p:spPr>
        <p:txBody>
          <a:bodyPr wrap="none" rtlCol="0">
            <a:spAutoFit/>
          </a:bodyPr>
          <a:lstStyle/>
          <a:p>
            <a:r>
              <a:rPr lang="en-GB" b="0" dirty="0"/>
              <a:t>• </a:t>
            </a:r>
            <a:r>
              <a:rPr lang="en-GB" b="1" i="1" dirty="0">
                <a:solidFill>
                  <a:schemeClr val="accent5">
                    <a:lumMod val="60000"/>
                    <a:lumOff val="40000"/>
                  </a:schemeClr>
                </a:solidFill>
              </a:rPr>
              <a:t>sender</a:t>
            </a:r>
            <a:r>
              <a:rPr lang="en-GB" b="1" i="1" dirty="0"/>
              <a:t> </a:t>
            </a:r>
            <a:r>
              <a:rPr lang="en-GB" b="0" dirty="0"/>
              <a:t>of the message</a:t>
            </a:r>
          </a:p>
          <a:p>
            <a:r>
              <a:rPr lang="en-GB" b="0" dirty="0"/>
              <a:t>• </a:t>
            </a:r>
            <a:r>
              <a:rPr lang="en-GB" b="1" i="1" dirty="0">
                <a:solidFill>
                  <a:schemeClr val="accent5">
                    <a:lumMod val="60000"/>
                    <a:lumOff val="40000"/>
                  </a:schemeClr>
                </a:solidFill>
              </a:rPr>
              <a:t>recipient</a:t>
            </a:r>
            <a:r>
              <a:rPr lang="en-GB" b="0" dirty="0"/>
              <a:t> of the message</a:t>
            </a:r>
          </a:p>
          <a:p>
            <a:r>
              <a:rPr lang="en-GB" b="0" dirty="0"/>
              <a:t>• </a:t>
            </a:r>
            <a:r>
              <a:rPr lang="en-GB" b="1" i="1" dirty="0">
                <a:solidFill>
                  <a:schemeClr val="accent5">
                    <a:lumMod val="60000"/>
                    <a:lumOff val="40000"/>
                  </a:schemeClr>
                </a:solidFill>
              </a:rPr>
              <a:t>signature</a:t>
            </a:r>
            <a:r>
              <a:rPr lang="en-GB" b="0" dirty="0"/>
              <a:t> </a:t>
            </a:r>
            <a:r>
              <a:rPr lang="en-GB" sz="1600" b="0" dirty="0"/>
              <a:t>identifies the sender and demonstrates his intention to send the message</a:t>
            </a:r>
          </a:p>
          <a:p>
            <a:r>
              <a:rPr lang="en-GB" b="0" dirty="0"/>
              <a:t>• </a:t>
            </a:r>
            <a:r>
              <a:rPr lang="en-GB" b="1" i="1" dirty="0">
                <a:solidFill>
                  <a:schemeClr val="accent5">
                    <a:lumMod val="60000"/>
                    <a:lumOff val="40000"/>
                  </a:schemeClr>
                </a:solidFill>
              </a:rPr>
              <a:t>VALUE</a:t>
            </a:r>
            <a:r>
              <a:rPr lang="en-GB" b="0" dirty="0"/>
              <a:t> </a:t>
            </a:r>
            <a:r>
              <a:rPr lang="en-GB" sz="1600" b="0" dirty="0"/>
              <a:t>field - the amount in </a:t>
            </a:r>
            <a:r>
              <a:rPr lang="en-GB" sz="1600" b="0" dirty="0" err="1"/>
              <a:t>wei</a:t>
            </a:r>
            <a:r>
              <a:rPr lang="en-GB" sz="1600" b="0" dirty="0"/>
              <a:t> </a:t>
            </a:r>
            <a:r>
              <a:rPr lang="en-GB" sz="1200" b="0" i="1" dirty="0"/>
              <a:t>(the smallest subdivision of ether)</a:t>
            </a:r>
            <a:r>
              <a:rPr lang="en-GB" sz="1600" b="0" dirty="0"/>
              <a:t> to be transferred</a:t>
            </a:r>
          </a:p>
          <a:p>
            <a:r>
              <a:rPr lang="en-GB" b="0" dirty="0"/>
              <a:t>• </a:t>
            </a:r>
            <a:r>
              <a:rPr lang="en-GB" b="1" i="1" dirty="0">
                <a:solidFill>
                  <a:schemeClr val="accent5">
                    <a:lumMod val="60000"/>
                    <a:lumOff val="40000"/>
                  </a:schemeClr>
                </a:solidFill>
              </a:rPr>
              <a:t>optional data</a:t>
            </a:r>
            <a:r>
              <a:rPr lang="en-GB" b="0" dirty="0">
                <a:solidFill>
                  <a:schemeClr val="accent5">
                    <a:lumMod val="60000"/>
                    <a:lumOff val="40000"/>
                  </a:schemeClr>
                </a:solidFill>
              </a:rPr>
              <a:t> </a:t>
            </a:r>
            <a:r>
              <a:rPr lang="en-GB" sz="1600" b="0" dirty="0"/>
              <a:t>field, which may contain the message sent to a contract</a:t>
            </a:r>
          </a:p>
          <a:p>
            <a:r>
              <a:rPr lang="en-GB" b="0" dirty="0"/>
              <a:t>• </a:t>
            </a:r>
            <a:r>
              <a:rPr lang="en-GB" b="1" i="1" dirty="0">
                <a:solidFill>
                  <a:schemeClr val="accent5">
                    <a:lumMod val="60000"/>
                    <a:lumOff val="40000"/>
                  </a:schemeClr>
                </a:solidFill>
              </a:rPr>
              <a:t>GASLIMIT</a:t>
            </a:r>
            <a:r>
              <a:rPr lang="en-GB" b="0" dirty="0"/>
              <a:t> </a:t>
            </a:r>
            <a:r>
              <a:rPr lang="en-GB" sz="1600" b="0" dirty="0"/>
              <a:t>value, maximum number of calculation steps that the transaction is authorized to carry out</a:t>
            </a:r>
          </a:p>
          <a:p>
            <a:r>
              <a:rPr lang="en-GB" b="0" dirty="0"/>
              <a:t>• </a:t>
            </a:r>
            <a:r>
              <a:rPr lang="en-GB" b="1" i="1" dirty="0">
                <a:solidFill>
                  <a:schemeClr val="accent5">
                    <a:lumMod val="60000"/>
                    <a:lumOff val="40000"/>
                  </a:schemeClr>
                </a:solidFill>
              </a:rPr>
              <a:t>GASPRICE</a:t>
            </a:r>
            <a:r>
              <a:rPr lang="en-GB" b="0" dirty="0"/>
              <a:t> </a:t>
            </a:r>
            <a:r>
              <a:rPr lang="en-GB" sz="1600" b="0" dirty="0"/>
              <a:t>value, commission that the sender is willing to spend for each unit of gas. </a:t>
            </a:r>
            <a:endParaRPr lang="en-GB" sz="1600" dirty="0"/>
          </a:p>
        </p:txBody>
      </p:sp>
    </p:spTree>
    <p:extLst>
      <p:ext uri="{BB962C8B-B14F-4D97-AF65-F5344CB8AC3E}">
        <p14:creationId xmlns:p14="http://schemas.microsoft.com/office/powerpoint/2010/main" val="1751556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CC7D2C-49D4-D712-F639-341F187826C1}"/>
              </a:ext>
            </a:extLst>
          </p:cNvPr>
          <p:cNvSpPr>
            <a:spLocks noGrp="1"/>
          </p:cNvSpPr>
          <p:nvPr>
            <p:ph type="title"/>
          </p:nvPr>
        </p:nvSpPr>
        <p:spPr/>
        <p:txBody>
          <a:bodyPr/>
          <a:lstStyle/>
          <a:p>
            <a:r>
              <a:rPr lang="en-GB" dirty="0"/>
              <a:t>What’s the gas on Ethereum ?</a:t>
            </a:r>
          </a:p>
        </p:txBody>
      </p:sp>
      <p:sp>
        <p:nvSpPr>
          <p:cNvPr id="4" name="ZoneTexte 3">
            <a:extLst>
              <a:ext uri="{FF2B5EF4-FFF2-40B4-BE49-F238E27FC236}">
                <a16:creationId xmlns:a16="http://schemas.microsoft.com/office/drawing/2014/main" id="{C2FFCAF1-A60A-0F3E-8F99-0BDF153F2B12}"/>
              </a:ext>
            </a:extLst>
          </p:cNvPr>
          <p:cNvSpPr txBox="1"/>
          <p:nvPr/>
        </p:nvSpPr>
        <p:spPr>
          <a:xfrm>
            <a:off x="7848074" y="1594363"/>
            <a:ext cx="2621230" cy="461665"/>
          </a:xfrm>
          <a:prstGeom prst="rect">
            <a:avLst/>
          </a:prstGeom>
          <a:noFill/>
        </p:spPr>
        <p:txBody>
          <a:bodyPr wrap="none" rtlCol="0">
            <a:spAutoFit/>
          </a:bodyPr>
          <a:lstStyle/>
          <a:p>
            <a:r>
              <a:rPr lang="en-GB" sz="2400" dirty="0"/>
              <a:t>Make a transaction</a:t>
            </a:r>
          </a:p>
        </p:txBody>
      </p:sp>
      <p:sp>
        <p:nvSpPr>
          <p:cNvPr id="5" name="ZoneTexte 4">
            <a:extLst>
              <a:ext uri="{FF2B5EF4-FFF2-40B4-BE49-F238E27FC236}">
                <a16:creationId xmlns:a16="http://schemas.microsoft.com/office/drawing/2014/main" id="{8174C7A4-90CC-132C-B0E9-4BD1A9585A52}"/>
              </a:ext>
            </a:extLst>
          </p:cNvPr>
          <p:cNvSpPr txBox="1"/>
          <p:nvPr/>
        </p:nvSpPr>
        <p:spPr>
          <a:xfrm>
            <a:off x="6866231" y="2330916"/>
            <a:ext cx="4584909" cy="461665"/>
          </a:xfrm>
          <a:prstGeom prst="rect">
            <a:avLst/>
          </a:prstGeom>
          <a:noFill/>
        </p:spPr>
        <p:txBody>
          <a:bodyPr wrap="none" rtlCol="0">
            <a:spAutoFit/>
          </a:bodyPr>
          <a:lstStyle/>
          <a:p>
            <a:r>
              <a:rPr lang="en-GB" sz="2400" dirty="0"/>
              <a:t>Modify the state of the blockchain</a:t>
            </a:r>
          </a:p>
        </p:txBody>
      </p:sp>
      <p:sp>
        <p:nvSpPr>
          <p:cNvPr id="6" name="ZoneTexte 5">
            <a:extLst>
              <a:ext uri="{FF2B5EF4-FFF2-40B4-BE49-F238E27FC236}">
                <a16:creationId xmlns:a16="http://schemas.microsoft.com/office/drawing/2014/main" id="{5D396976-F5B9-C734-F23C-84252C82B52B}"/>
              </a:ext>
            </a:extLst>
          </p:cNvPr>
          <p:cNvSpPr txBox="1"/>
          <p:nvPr/>
        </p:nvSpPr>
        <p:spPr>
          <a:xfrm>
            <a:off x="7576355" y="2967335"/>
            <a:ext cx="3164649" cy="461665"/>
          </a:xfrm>
          <a:prstGeom prst="rect">
            <a:avLst/>
          </a:prstGeom>
          <a:noFill/>
        </p:spPr>
        <p:txBody>
          <a:bodyPr wrap="none" rtlCol="0">
            <a:spAutoFit/>
          </a:bodyPr>
          <a:lstStyle/>
          <a:p>
            <a:r>
              <a:rPr lang="en-GB" sz="2400" dirty="0"/>
              <a:t>Executed on each node</a:t>
            </a:r>
          </a:p>
        </p:txBody>
      </p:sp>
      <p:sp>
        <p:nvSpPr>
          <p:cNvPr id="7" name="ZoneTexte 6">
            <a:extLst>
              <a:ext uri="{FF2B5EF4-FFF2-40B4-BE49-F238E27FC236}">
                <a16:creationId xmlns:a16="http://schemas.microsoft.com/office/drawing/2014/main" id="{107B9AD6-8170-70AB-C47F-B6AE1AB2D4B7}"/>
              </a:ext>
            </a:extLst>
          </p:cNvPr>
          <p:cNvSpPr txBox="1"/>
          <p:nvPr/>
        </p:nvSpPr>
        <p:spPr>
          <a:xfrm>
            <a:off x="8385067" y="3615947"/>
            <a:ext cx="1547218" cy="461665"/>
          </a:xfrm>
          <a:prstGeom prst="rect">
            <a:avLst/>
          </a:prstGeom>
          <a:noFill/>
        </p:spPr>
        <p:txBody>
          <a:bodyPr wrap="none" rtlCol="0">
            <a:spAutoFit/>
          </a:bodyPr>
          <a:lstStyle/>
          <a:p>
            <a:r>
              <a:rPr lang="en-GB" sz="2400" dirty="0"/>
              <a:t>Has a cost </a:t>
            </a:r>
          </a:p>
        </p:txBody>
      </p:sp>
      <p:cxnSp>
        <p:nvCxnSpPr>
          <p:cNvPr id="11" name="Connecteur droit avec flèche 10">
            <a:extLst>
              <a:ext uri="{FF2B5EF4-FFF2-40B4-BE49-F238E27FC236}">
                <a16:creationId xmlns:a16="http://schemas.microsoft.com/office/drawing/2014/main" id="{A47BD622-0CD6-3D74-C3CF-2381289292BA}"/>
              </a:ext>
            </a:extLst>
          </p:cNvPr>
          <p:cNvCxnSpPr>
            <a:stCxn id="4" idx="2"/>
            <a:endCxn id="5" idx="0"/>
          </p:cNvCxnSpPr>
          <p:nvPr/>
        </p:nvCxnSpPr>
        <p:spPr>
          <a:xfrm flipH="1">
            <a:off x="9158686" y="2056028"/>
            <a:ext cx="3" cy="27488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3B5FF5BE-1A8F-0E6D-82BC-9B24AA8C0496}"/>
              </a:ext>
            </a:extLst>
          </p:cNvPr>
          <p:cNvCxnSpPr/>
          <p:nvPr/>
        </p:nvCxnSpPr>
        <p:spPr>
          <a:xfrm flipH="1">
            <a:off x="9158680" y="2770553"/>
            <a:ext cx="3" cy="25286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Connecteur droit avec flèche 13">
            <a:extLst>
              <a:ext uri="{FF2B5EF4-FFF2-40B4-BE49-F238E27FC236}">
                <a16:creationId xmlns:a16="http://schemas.microsoft.com/office/drawing/2014/main" id="{763C9C6F-747C-2C08-9C13-0E5399D0B10D}"/>
              </a:ext>
            </a:extLst>
          </p:cNvPr>
          <p:cNvCxnSpPr/>
          <p:nvPr/>
        </p:nvCxnSpPr>
        <p:spPr>
          <a:xfrm flipH="1">
            <a:off x="9158676" y="3400960"/>
            <a:ext cx="3" cy="25286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E8228065-6C04-4CC8-65D5-000E423EE2A3}"/>
              </a:ext>
            </a:extLst>
          </p:cNvPr>
          <p:cNvSpPr txBox="1"/>
          <p:nvPr/>
        </p:nvSpPr>
        <p:spPr>
          <a:xfrm>
            <a:off x="245331" y="2330916"/>
            <a:ext cx="2281394" cy="369332"/>
          </a:xfrm>
          <a:prstGeom prst="rect">
            <a:avLst/>
          </a:prstGeom>
          <a:noFill/>
        </p:spPr>
        <p:txBody>
          <a:bodyPr wrap="none" rtlCol="0">
            <a:spAutoFit/>
          </a:bodyPr>
          <a:lstStyle/>
          <a:p>
            <a:r>
              <a:rPr lang="en-GB" dirty="0"/>
              <a:t>Why make users pay ?</a:t>
            </a:r>
          </a:p>
        </p:txBody>
      </p:sp>
      <p:sp>
        <p:nvSpPr>
          <p:cNvPr id="17" name="ZoneTexte 16">
            <a:extLst>
              <a:ext uri="{FF2B5EF4-FFF2-40B4-BE49-F238E27FC236}">
                <a16:creationId xmlns:a16="http://schemas.microsoft.com/office/drawing/2014/main" id="{154D8C9F-3981-6B22-C76D-19CED816A604}"/>
              </a:ext>
            </a:extLst>
          </p:cNvPr>
          <p:cNvSpPr txBox="1"/>
          <p:nvPr/>
        </p:nvSpPr>
        <p:spPr>
          <a:xfrm>
            <a:off x="550862" y="2792581"/>
            <a:ext cx="6260047" cy="1323439"/>
          </a:xfrm>
          <a:prstGeom prst="rect">
            <a:avLst/>
          </a:prstGeom>
          <a:noFill/>
        </p:spPr>
        <p:txBody>
          <a:bodyPr wrap="none" rtlCol="0">
            <a:spAutoFit/>
          </a:bodyPr>
          <a:lstStyle/>
          <a:p>
            <a:r>
              <a:rPr lang="en-GB" sz="1600" dirty="0"/>
              <a:t>• In order to prevent deliberate attacks and abuses on the</a:t>
            </a:r>
          </a:p>
          <a:p>
            <a:r>
              <a:rPr lang="en-GB" sz="1600" dirty="0"/>
              <a:t>Ethereum network including attacks via "spam" transactions</a:t>
            </a:r>
          </a:p>
          <a:p>
            <a:endParaRPr lang="en-GB" sz="1600" dirty="0"/>
          </a:p>
          <a:p>
            <a:r>
              <a:rPr lang="en-GB" sz="1600" dirty="0"/>
              <a:t>• In order to pay for network nodes that consume for the common good</a:t>
            </a:r>
          </a:p>
          <a:p>
            <a:endParaRPr lang="en-GB" sz="1600" dirty="0"/>
          </a:p>
        </p:txBody>
      </p:sp>
      <p:sp>
        <p:nvSpPr>
          <p:cNvPr id="18" name="ZoneTexte 17">
            <a:extLst>
              <a:ext uri="{FF2B5EF4-FFF2-40B4-BE49-F238E27FC236}">
                <a16:creationId xmlns:a16="http://schemas.microsoft.com/office/drawing/2014/main" id="{BB36FC1F-09D1-07C0-B1DC-F851EFD5A1C4}"/>
              </a:ext>
            </a:extLst>
          </p:cNvPr>
          <p:cNvSpPr txBox="1"/>
          <p:nvPr/>
        </p:nvSpPr>
        <p:spPr>
          <a:xfrm>
            <a:off x="429658" y="4745893"/>
            <a:ext cx="10884711" cy="461665"/>
          </a:xfrm>
          <a:prstGeom prst="rect">
            <a:avLst/>
          </a:prstGeom>
          <a:noFill/>
        </p:spPr>
        <p:txBody>
          <a:bodyPr wrap="none" rtlCol="0">
            <a:spAutoFit/>
          </a:bodyPr>
          <a:lstStyle/>
          <a:p>
            <a:r>
              <a:rPr lang="en-GB" sz="2400" b="1" i="1" dirty="0">
                <a:solidFill>
                  <a:schemeClr val="accent5">
                    <a:lumMod val="60000"/>
                    <a:lumOff val="40000"/>
                  </a:schemeClr>
                </a:solidFill>
              </a:rPr>
              <a:t>GAS</a:t>
            </a:r>
            <a:r>
              <a:rPr lang="en-GB" dirty="0"/>
              <a:t>: execution fees that transaction senders must pay for each transaction made on the Ethereum Blockchain</a:t>
            </a:r>
          </a:p>
        </p:txBody>
      </p:sp>
      <p:sp>
        <p:nvSpPr>
          <p:cNvPr id="19" name="ZoneTexte 18">
            <a:extLst>
              <a:ext uri="{FF2B5EF4-FFF2-40B4-BE49-F238E27FC236}">
                <a16:creationId xmlns:a16="http://schemas.microsoft.com/office/drawing/2014/main" id="{BA9192D5-0F99-9572-878B-F24B8A46656B}"/>
              </a:ext>
            </a:extLst>
          </p:cNvPr>
          <p:cNvSpPr txBox="1"/>
          <p:nvPr/>
        </p:nvSpPr>
        <p:spPr>
          <a:xfrm>
            <a:off x="0" y="6506041"/>
            <a:ext cx="3493264" cy="307777"/>
          </a:xfrm>
          <a:prstGeom prst="rect">
            <a:avLst/>
          </a:prstGeom>
          <a:noFill/>
        </p:spPr>
        <p:txBody>
          <a:bodyPr wrap="none" rtlCol="0">
            <a:spAutoFit/>
          </a:bodyPr>
          <a:lstStyle/>
          <a:p>
            <a:r>
              <a:rPr lang="en-GB" sz="1400" dirty="0"/>
              <a:t>(lots of useful explanations in ’note’ section)</a:t>
            </a:r>
          </a:p>
        </p:txBody>
      </p:sp>
    </p:spTree>
    <p:extLst>
      <p:ext uri="{BB962C8B-B14F-4D97-AF65-F5344CB8AC3E}">
        <p14:creationId xmlns:p14="http://schemas.microsoft.com/office/powerpoint/2010/main" val="2692859639"/>
      </p:ext>
    </p:extLst>
  </p:cSld>
  <p:clrMapOvr>
    <a:masterClrMapping/>
  </p:clrMapOvr>
</p:sld>
</file>

<file path=ppt/theme/theme1.xml><?xml version="1.0" encoding="utf-8"?>
<a:theme xmlns:a="http://schemas.openxmlformats.org/drawingml/2006/main" name="3DFloatVTI">
  <a:themeElements>
    <a:clrScheme name="AnalogousFromDarkSeedLeftStep">
      <a:dk1>
        <a:srgbClr val="000000"/>
      </a:dk1>
      <a:lt1>
        <a:srgbClr val="FFFFFF"/>
      </a:lt1>
      <a:dk2>
        <a:srgbClr val="241B2F"/>
      </a:dk2>
      <a:lt2>
        <a:srgbClr val="F0F3F1"/>
      </a:lt2>
      <a:accent1>
        <a:srgbClr val="E729AF"/>
      </a:accent1>
      <a:accent2>
        <a:srgbClr val="BD17D5"/>
      </a:accent2>
      <a:accent3>
        <a:srgbClr val="8029E7"/>
      </a:accent3>
      <a:accent4>
        <a:srgbClr val="362FD9"/>
      </a:accent4>
      <a:accent5>
        <a:srgbClr val="2970E7"/>
      </a:accent5>
      <a:accent6>
        <a:srgbClr val="17ADD5"/>
      </a:accent6>
      <a:hlink>
        <a:srgbClr val="3F5ABF"/>
      </a:hlink>
      <a:folHlink>
        <a:srgbClr val="7F7F7F"/>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2124</TotalTime>
  <Words>5902</Words>
  <Application>Microsoft Macintosh PowerPoint</Application>
  <PresentationFormat>Grand écran</PresentationFormat>
  <Paragraphs>522</Paragraphs>
  <Slides>23</Slides>
  <Notes>20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23</vt:i4>
      </vt:variant>
    </vt:vector>
  </HeadingPairs>
  <TitlesOfParts>
    <vt:vector size="33" baseType="lpstr">
      <vt:lpstr>Arial</vt:lpstr>
      <vt:lpstr>Britannic Bold</vt:lpstr>
      <vt:lpstr>Calibri</vt:lpstr>
      <vt:lpstr>Copperplate Gothic Bold</vt:lpstr>
      <vt:lpstr>Menlo</vt:lpstr>
      <vt:lpstr>Phosphate Inline</vt:lpstr>
      <vt:lpstr>Phosphate Solid</vt:lpstr>
      <vt:lpstr>Sitka Heading</vt:lpstr>
      <vt:lpstr>Source Sans Pro</vt:lpstr>
      <vt:lpstr>3DFloatVTI</vt:lpstr>
      <vt:lpstr>Blockchain and Solidity</vt:lpstr>
      <vt:lpstr>Summary</vt:lpstr>
      <vt:lpstr>Simple schema of a blockchain</vt:lpstr>
      <vt:lpstr>The consensus </vt:lpstr>
      <vt:lpstr>The nodes</vt:lpstr>
      <vt:lpstr>How to spend and receive crypto ?</vt:lpstr>
      <vt:lpstr>What is Ethereum ?</vt:lpstr>
      <vt:lpstr>Transactions on Ethereum</vt:lpstr>
      <vt:lpstr>What’s the gas on Ethereum ?</vt:lpstr>
      <vt:lpstr>QUIZ TIME !</vt:lpstr>
      <vt:lpstr>Smart Contracts on Ethereum</vt:lpstr>
      <vt:lpstr>Opcodes and Bytecodes</vt:lpstr>
      <vt:lpstr>Présentation PowerPoint</vt:lpstr>
      <vt:lpstr>How to create a smart contract ?</vt:lpstr>
      <vt:lpstr>How to write your first contract ?</vt:lpstr>
      <vt:lpstr>Let’s write the first contract !</vt:lpstr>
      <vt:lpstr>Create some functions and deploy your contract!</vt:lpstr>
      <vt:lpstr>Quiz time !</vt:lpstr>
      <vt:lpstr>Now we will deploy it on your own blockchain !</vt:lpstr>
      <vt:lpstr>Now that you have your blockchain let’s deploy the contract on it !</vt:lpstr>
      <vt:lpstr>Now you will deploy it to a testnet ! (georli)</vt:lpstr>
      <vt:lpstr>Go back to remix and our smart contract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and Solidity</dc:title>
  <dc:creator>Léon Ducasse</dc:creator>
  <cp:lastModifiedBy>Léon Ducasse</cp:lastModifiedBy>
  <cp:revision>14</cp:revision>
  <dcterms:created xsi:type="dcterms:W3CDTF">2023-01-29T11:11:25Z</dcterms:created>
  <dcterms:modified xsi:type="dcterms:W3CDTF">2023-01-30T22:37:30Z</dcterms:modified>
</cp:coreProperties>
</file>

<file path=docProps/thumbnail.jpeg>
</file>